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11" r:id="rId1"/>
    <p:sldMasterId id="2147484023" r:id="rId2"/>
  </p:sldMasterIdLst>
  <p:notesMasterIdLst>
    <p:notesMasterId r:id="rId31"/>
  </p:notesMasterIdLst>
  <p:sldIdLst>
    <p:sldId id="273" r:id="rId3"/>
    <p:sldId id="275" r:id="rId4"/>
    <p:sldId id="301" r:id="rId5"/>
    <p:sldId id="276" r:id="rId6"/>
    <p:sldId id="277" r:id="rId7"/>
    <p:sldId id="278" r:id="rId8"/>
    <p:sldId id="279" r:id="rId9"/>
    <p:sldId id="280" r:id="rId10"/>
    <p:sldId id="281" r:id="rId11"/>
    <p:sldId id="282" r:id="rId12"/>
    <p:sldId id="283" r:id="rId13"/>
    <p:sldId id="284" r:id="rId14"/>
    <p:sldId id="285" r:id="rId15"/>
    <p:sldId id="286" r:id="rId16"/>
    <p:sldId id="288" r:id="rId17"/>
    <p:sldId id="287" r:id="rId18"/>
    <p:sldId id="289" r:id="rId19"/>
    <p:sldId id="290" r:id="rId20"/>
    <p:sldId id="291" r:id="rId21"/>
    <p:sldId id="292" r:id="rId22"/>
    <p:sldId id="293" r:id="rId23"/>
    <p:sldId id="294" r:id="rId24"/>
    <p:sldId id="295" r:id="rId25"/>
    <p:sldId id="296" r:id="rId26"/>
    <p:sldId id="297" r:id="rId27"/>
    <p:sldId id="298" r:id="rId28"/>
    <p:sldId id="299" r:id="rId29"/>
    <p:sldId id="300" r:id="rId30"/>
  </p:sldIdLst>
  <p:sldSz cx="9144000" cy="6858000" type="screen4x3"/>
  <p:notesSz cx="6875463" cy="10002838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FFCC"/>
    <a:srgbClr val="CDD3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516" y="-1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ableStyles" Target="tableStyles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9738" cy="500063"/>
          </a:xfrm>
          <a:prstGeom prst="rect">
            <a:avLst/>
          </a:prstGeom>
        </p:spPr>
        <p:txBody>
          <a:bodyPr vert="horz" lIns="96442" tIns="48221" rIns="96442" bIns="48221" rtlCol="0"/>
          <a:lstStyle>
            <a:lvl1pPr algn="l" eaLnBrk="1" hangingPunct="1">
              <a:defRPr sz="13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94138" y="0"/>
            <a:ext cx="2979737" cy="500063"/>
          </a:xfrm>
          <a:prstGeom prst="rect">
            <a:avLst/>
          </a:prstGeom>
        </p:spPr>
        <p:txBody>
          <a:bodyPr vert="horz" lIns="96442" tIns="48221" rIns="96442" bIns="48221" rtlCol="0"/>
          <a:lstStyle>
            <a:lvl1pPr algn="r" eaLnBrk="1" hangingPunct="1">
              <a:defRPr sz="13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631F586D-C560-4E5F-925E-EB8CB56D9252}" type="datetimeFigureOut">
              <a:rPr lang="ru-RU"/>
              <a:pPr>
                <a:defRPr/>
              </a:pPr>
              <a:t>03.09.2015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8213" y="750888"/>
            <a:ext cx="4999037" cy="37496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442" tIns="48221" rIns="96442" bIns="48221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7388" y="4751388"/>
            <a:ext cx="5500687" cy="4500562"/>
          </a:xfrm>
          <a:prstGeom prst="rect">
            <a:avLst/>
          </a:prstGeom>
        </p:spPr>
        <p:txBody>
          <a:bodyPr vert="horz" lIns="96442" tIns="48221" rIns="96442" bIns="48221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01188"/>
            <a:ext cx="2979738" cy="500062"/>
          </a:xfrm>
          <a:prstGeom prst="rect">
            <a:avLst/>
          </a:prstGeom>
        </p:spPr>
        <p:txBody>
          <a:bodyPr vert="horz" lIns="96442" tIns="48221" rIns="96442" bIns="48221" rtlCol="0" anchor="b"/>
          <a:lstStyle>
            <a:lvl1pPr algn="l" eaLnBrk="1" hangingPunct="1">
              <a:defRPr sz="13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94138" y="9501188"/>
            <a:ext cx="2979737" cy="500062"/>
          </a:xfrm>
          <a:prstGeom prst="rect">
            <a:avLst/>
          </a:prstGeom>
        </p:spPr>
        <p:txBody>
          <a:bodyPr vert="horz" wrap="square" lIns="96442" tIns="48221" rIns="96442" bIns="48221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fld id="{70FCDF9B-32D5-4106-A7F8-5B9DC232AAD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857452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1D5BCDD-1BD8-4260-B4CE-1A0C67E9EF38}" type="datetimeFigureOut">
              <a:rPr lang="ru-RU" smtClean="0"/>
              <a:pPr>
                <a:defRPr/>
              </a:pPr>
              <a:t>03.09.2015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8BCA6-72D7-44CE-910A-C18547BCEB44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43630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4B78702-0964-40DA-9B37-F2213D1C7CEF}" type="datetimeFigureOut">
              <a:rPr lang="ru-RU" smtClean="0"/>
              <a:pPr>
                <a:defRPr/>
              </a:pPr>
              <a:t>03.09.2015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6B3E0-A6BA-4852-B630-1601686EA68D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485424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AEBB41-9492-4F2E-864E-8F210BC9532A}" type="datetimeFigureOut">
              <a:rPr lang="ru-RU" smtClean="0"/>
              <a:pPr>
                <a:defRPr/>
              </a:pPr>
              <a:t>03.09.2015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B841C-1EE7-4C33-B041-1CBD8A51A510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025195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1D5BCDD-1BD8-4260-B4CE-1A0C67E9EF38}" type="datetimeFigureOut">
              <a:rPr lang="ru-RU" smtClean="0"/>
              <a:pPr>
                <a:defRPr/>
              </a:pPr>
              <a:t>03.09.2015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8BCA6-72D7-44CE-910A-C18547BCEB44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FAEA274-09FC-4108-826C-739FC4BB631E}" type="datetimeFigureOut">
              <a:rPr lang="ru-RU" smtClean="0"/>
              <a:pPr>
                <a:defRPr/>
              </a:pPr>
              <a:t>03.09.2015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ED9C0-20C7-4DA1-9DEF-A3D42EFD1183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B8D1FC3-69FC-4AAD-84ED-F4D87430B801}" type="datetimeFigureOut">
              <a:rPr lang="ru-RU" smtClean="0"/>
              <a:pPr>
                <a:defRPr/>
              </a:pPr>
              <a:t>03.09.2015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993BA-E215-4E1E-91B5-08380C09D60F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586F970-0CA9-45D6-A141-1B4942A2A079}" type="datetimeFigureOut">
              <a:rPr lang="ru-RU" smtClean="0"/>
              <a:pPr>
                <a:defRPr/>
              </a:pPr>
              <a:t>03.09.2015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1CAEE-AB5B-454A-A88C-C03EBB62E940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6CB7CB0-0C50-4831-AC8F-239BC1AD4D69}" type="datetimeFigureOut">
              <a:rPr lang="ru-RU" smtClean="0"/>
              <a:pPr>
                <a:defRPr/>
              </a:pPr>
              <a:t>03.09.2015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63A0F-444B-4644-88DA-8CD069F059C6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7A31405-256C-431B-89F0-52D6D0A0704C}" type="datetimeFigureOut">
              <a:rPr lang="ru-RU" smtClean="0"/>
              <a:pPr>
                <a:defRPr/>
              </a:pPr>
              <a:t>03.09.2015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7B1D-C5CD-4D27-A928-749A1B4752C9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F69DF29-1BF8-4D80-916F-58630E73AFC2}" type="datetimeFigureOut">
              <a:rPr lang="ru-RU" smtClean="0"/>
              <a:pPr>
                <a:defRPr/>
              </a:pPr>
              <a:t>03.09.2015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38150-BCF8-4BB3-A584-DD1D64E0A8DE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4A823C-216E-4AFA-9AEA-F812BEF8958A}" type="datetimeFigureOut">
              <a:rPr lang="ru-RU" smtClean="0"/>
              <a:pPr>
                <a:defRPr/>
              </a:pPr>
              <a:t>03.09.2015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11281-B4C3-40C0-B625-660F9D92B350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FAEA274-09FC-4108-826C-739FC4BB631E}" type="datetimeFigureOut">
              <a:rPr lang="ru-RU" smtClean="0"/>
              <a:pPr>
                <a:defRPr/>
              </a:pPr>
              <a:t>03.09.2015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ED9C0-20C7-4DA1-9DEF-A3D42EFD1183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4477258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FAF0142-208F-491E-8EC1-2A081A6164A1}" type="datetimeFigureOut">
              <a:rPr lang="ru-RU" smtClean="0"/>
              <a:pPr>
                <a:defRPr/>
              </a:pPr>
              <a:t>03.09.2015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244F3-B957-487B-9D7E-F4E9452A2E48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4B78702-0964-40DA-9B37-F2213D1C7CEF}" type="datetimeFigureOut">
              <a:rPr lang="ru-RU" smtClean="0"/>
              <a:pPr>
                <a:defRPr/>
              </a:pPr>
              <a:t>03.09.2015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6B3E0-A6BA-4852-B630-1601686EA68D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AEBB41-9492-4F2E-864E-8F210BC9532A}" type="datetimeFigureOut">
              <a:rPr lang="ru-RU" smtClean="0"/>
              <a:pPr>
                <a:defRPr/>
              </a:pPr>
              <a:t>03.09.2015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B841C-1EE7-4C33-B041-1CBD8A51A510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B8D1FC3-69FC-4AAD-84ED-F4D87430B801}" type="datetimeFigureOut">
              <a:rPr lang="ru-RU" smtClean="0"/>
              <a:pPr>
                <a:defRPr/>
              </a:pPr>
              <a:t>03.09.2015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993BA-E215-4E1E-91B5-08380C09D60F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566538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586F970-0CA9-45D6-A141-1B4942A2A079}" type="datetimeFigureOut">
              <a:rPr lang="ru-RU" smtClean="0"/>
              <a:pPr>
                <a:defRPr/>
              </a:pPr>
              <a:t>03.09.2015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1CAEE-AB5B-454A-A88C-C03EBB62E940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39447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6CB7CB0-0C50-4831-AC8F-239BC1AD4D69}" type="datetimeFigureOut">
              <a:rPr lang="ru-RU" smtClean="0"/>
              <a:pPr>
                <a:defRPr/>
              </a:pPr>
              <a:t>03.09.2015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63A0F-444B-4644-88DA-8CD069F059C6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13190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7A31405-256C-431B-89F0-52D6D0A0704C}" type="datetimeFigureOut">
              <a:rPr lang="ru-RU" smtClean="0"/>
              <a:pPr>
                <a:defRPr/>
              </a:pPr>
              <a:t>03.09.2015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7B1D-C5CD-4D27-A928-749A1B4752C9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862454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F69DF29-1BF8-4D80-916F-58630E73AFC2}" type="datetimeFigureOut">
              <a:rPr lang="ru-RU" smtClean="0"/>
              <a:pPr>
                <a:defRPr/>
              </a:pPr>
              <a:t>03.09.2015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38150-BCF8-4BB3-A584-DD1D64E0A8DE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42107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4A823C-216E-4AFA-9AEA-F812BEF8958A}" type="datetimeFigureOut">
              <a:rPr lang="ru-RU" smtClean="0"/>
              <a:pPr>
                <a:defRPr/>
              </a:pPr>
              <a:t>03.09.2015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11281-B4C3-40C0-B625-660F9D92B350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760314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FAF0142-208F-491E-8EC1-2A081A6164A1}" type="datetimeFigureOut">
              <a:rPr lang="ru-RU" smtClean="0"/>
              <a:pPr>
                <a:defRPr/>
              </a:pPr>
              <a:t>03.09.2015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244F3-B957-487B-9D7E-F4E9452A2E48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42620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DA9AFC0-84BF-42C3-B910-ECC81E79E70A}" type="datetimeFigureOut">
              <a:rPr lang="ru-RU" smtClean="0"/>
              <a:pPr>
                <a:defRPr/>
              </a:pPr>
              <a:t>03.09.2015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87DAB5-A568-4B97-A0AF-FF6BD00B62DE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43356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2" r:id="rId1"/>
    <p:sldLayoutId id="2147484013" r:id="rId2"/>
    <p:sldLayoutId id="2147484014" r:id="rId3"/>
    <p:sldLayoutId id="2147484015" r:id="rId4"/>
    <p:sldLayoutId id="2147484016" r:id="rId5"/>
    <p:sldLayoutId id="2147484017" r:id="rId6"/>
    <p:sldLayoutId id="2147484018" r:id="rId7"/>
    <p:sldLayoutId id="2147484019" r:id="rId8"/>
    <p:sldLayoutId id="2147484020" r:id="rId9"/>
    <p:sldLayoutId id="2147484021" r:id="rId10"/>
    <p:sldLayoutId id="214748402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FDA9AFC0-84BF-42C3-B910-ECC81E79E70A}" type="datetimeFigureOut">
              <a:rPr lang="ru-RU" smtClean="0"/>
              <a:pPr>
                <a:defRPr/>
              </a:pPr>
              <a:t>03.09.2015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F87DAB5-A568-4B97-A0AF-FF6BD00B62DE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4" r:id="rId1"/>
    <p:sldLayoutId id="2147484025" r:id="rId2"/>
    <p:sldLayoutId id="2147484026" r:id="rId3"/>
    <p:sldLayoutId id="2147484027" r:id="rId4"/>
    <p:sldLayoutId id="2147484028" r:id="rId5"/>
    <p:sldLayoutId id="2147484029" r:id="rId6"/>
    <p:sldLayoutId id="2147484030" r:id="rId7"/>
    <p:sldLayoutId id="2147484031" r:id="rId8"/>
    <p:sldLayoutId id="2147484032" r:id="rId9"/>
    <p:sldLayoutId id="2147484033" r:id="rId10"/>
    <p:sldLayoutId id="2147484034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microsoft.com/office/2007/relationships/hdphoto" Target="../media/hdphoto1.wdp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51520" y="980728"/>
            <a:ext cx="4896544" cy="12241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spcAft>
                <a:spcPts val="1200"/>
              </a:spcAft>
              <a:defRPr/>
            </a:pPr>
            <a:r>
              <a:rPr lang="ru-RU" altLang="ru-RU" sz="1400" b="1" dirty="0" smtClean="0">
                <a:solidFill>
                  <a:srgbClr val="002060"/>
                </a:solidFill>
              </a:rPr>
              <a:t>Базовый модуль</a:t>
            </a:r>
            <a:br>
              <a:rPr lang="ru-RU" altLang="ru-RU" sz="1400" b="1" dirty="0" smtClean="0">
                <a:solidFill>
                  <a:srgbClr val="002060"/>
                </a:solidFill>
              </a:rPr>
            </a:br>
            <a:r>
              <a:rPr lang="ru-RU" altLang="ru-RU" sz="1400" b="1" dirty="0" smtClean="0">
                <a:solidFill>
                  <a:srgbClr val="002060"/>
                </a:solidFill>
              </a:rPr>
              <a:t>Раздел 1. Нормативно-правовые и организационные аспекты деятельности </a:t>
            </a:r>
            <a:r>
              <a:rPr lang="ru-RU" altLang="ru-RU" sz="1400" b="1" dirty="0" err="1" smtClean="0">
                <a:solidFill>
                  <a:srgbClr val="002060"/>
                </a:solidFill>
              </a:rPr>
              <a:t>ПМПк</a:t>
            </a:r>
            <a:r>
              <a:rPr lang="ru-RU" altLang="ru-RU" sz="1400" b="1" dirty="0" smtClean="0">
                <a:solidFill>
                  <a:srgbClr val="002060"/>
                </a:solidFill>
              </a:rPr>
              <a:t> в отношении детей с ОВЗ и инвалидностью в общеобразовательном учреждении</a:t>
            </a:r>
            <a:br>
              <a:rPr lang="ru-RU" altLang="ru-RU" sz="1400" b="1" dirty="0" smtClean="0">
                <a:solidFill>
                  <a:srgbClr val="002060"/>
                </a:solidFill>
              </a:rPr>
            </a:br>
            <a:r>
              <a:rPr lang="ru-RU" altLang="ru-RU" sz="1400" b="1" dirty="0" smtClean="0">
                <a:solidFill>
                  <a:srgbClr val="002060"/>
                </a:solidFill>
              </a:rPr>
              <a:t>Тема 1.1.1. Образовательная политика. Нормативно-правовое обеспечение образовательного процесса детей с ОВЗ и инвалидностью</a:t>
            </a:r>
            <a:endParaRPr lang="ru-RU" sz="1400" b="1" dirty="0">
              <a:solidFill>
                <a:srgbClr val="002060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1412777"/>
            <a:ext cx="8136904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altLang="ru-RU" sz="1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endParaRPr lang="ru-RU" altLang="ru-RU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endParaRPr lang="ru-RU" alt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endParaRPr lang="ru-RU" altLang="ru-RU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endParaRPr lang="ru-RU" alt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ru-RU" alt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Презентация к лекции 1 на тему: </a:t>
            </a:r>
          </a:p>
          <a:p>
            <a:pPr algn="ctr">
              <a:lnSpc>
                <a:spcPct val="150000"/>
              </a:lnSpc>
              <a:defRPr/>
            </a:pPr>
            <a:r>
              <a:rPr lang="ru-RU" b="1" cap="all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000" b="1" cap="all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Образовательная политика при реализации права детей с ограниченными возможностями здоровья и инвалидностью на образование за рубежом и в России</a:t>
            </a:r>
            <a:r>
              <a:rPr lang="ru-RU" sz="2000" b="1" cap="all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2000" b="1" cap="all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endParaRPr lang="ru-RU" altLang="ru-RU" sz="1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ru-RU" alt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Авторы-составители:</a:t>
            </a:r>
          </a:p>
          <a:p>
            <a:pPr algn="r"/>
            <a:r>
              <a:rPr lang="ru-RU" altLang="ru-RU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к.психол.н</a:t>
            </a:r>
            <a:r>
              <a:rPr lang="ru-RU" alt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., доц. </a:t>
            </a: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Пугачева С.Г</a:t>
            </a:r>
            <a:r>
              <a:rPr lang="ru-RU" alt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.,</a:t>
            </a:r>
            <a:endParaRPr lang="ru-RU" alt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ru-RU" altLang="ru-RU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к.психол.н</a:t>
            </a:r>
            <a:r>
              <a:rPr lang="ru-RU" alt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Петрова И.В.</a:t>
            </a:r>
          </a:p>
          <a:p>
            <a:pPr algn="ctr"/>
            <a:r>
              <a:rPr lang="ru-RU" alt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Москва</a:t>
            </a:r>
          </a:p>
          <a:p>
            <a:pPr algn="ctr"/>
            <a:r>
              <a:rPr lang="ru-RU" alt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</a:t>
            </a: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>
            <a:normAutofit/>
          </a:bodyPr>
          <a:lstStyle/>
          <a:p>
            <a:r>
              <a:rPr lang="ru-RU" sz="1400" b="1" dirty="0">
                <a:solidFill>
                  <a:srgbClr val="002060"/>
                </a:solidFill>
              </a:rPr>
              <a:t>МИНИСТЕРСТВО ОБРАЗОВАНИЯ И НАУКИ РОССИЙСКОЙ ФЕДЕРАЦИИ </a:t>
            </a:r>
            <a:r>
              <a:rPr lang="ru-RU" sz="1400" dirty="0">
                <a:solidFill>
                  <a:srgbClr val="002060"/>
                </a:solidFill>
              </a:rPr>
              <a:t/>
            </a:r>
            <a:br>
              <a:rPr lang="ru-RU" sz="1400" dirty="0">
                <a:solidFill>
                  <a:srgbClr val="002060"/>
                </a:solidFill>
              </a:rPr>
            </a:br>
            <a:r>
              <a:rPr lang="ru-RU" sz="1400" dirty="0">
                <a:solidFill>
                  <a:srgbClr val="002060"/>
                </a:solidFill>
              </a:rPr>
              <a:t>СЕВЕРО-КАВКАЗСКИЙ ФЕДЕРАЛЬНЫЙ УНИВЕРСИТЕТ</a:t>
            </a:r>
            <a:br>
              <a:rPr lang="ru-RU" sz="1400" dirty="0">
                <a:solidFill>
                  <a:srgbClr val="002060"/>
                </a:solidFill>
              </a:rPr>
            </a:br>
            <a:r>
              <a:rPr lang="ru-RU" sz="1400" dirty="0">
                <a:solidFill>
                  <a:srgbClr val="002060"/>
                </a:solidFill>
              </a:rPr>
              <a:t>КУРСЫ ПОВЫШЕНИЯ КВАЛИФИКАЦИИ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179388" y="333375"/>
            <a:ext cx="7275512" cy="36988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12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2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altLang="ru-RU" sz="1200" b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39" name="Объект 2"/>
          <p:cNvSpPr>
            <a:spLocks noGrp="1"/>
          </p:cNvSpPr>
          <p:nvPr>
            <p:ph sz="quarter" idx="13"/>
          </p:nvPr>
        </p:nvSpPr>
        <p:spPr>
          <a:xfrm>
            <a:off x="250825" y="1700808"/>
            <a:ext cx="7204075" cy="4896842"/>
          </a:xfrm>
        </p:spPr>
        <p:txBody>
          <a:bodyPr/>
          <a:lstStyle/>
          <a:p>
            <a:pPr marL="0" indent="0" algn="just" eaLnBrk="1" hangingPunct="1">
              <a:buNone/>
            </a:pPr>
            <a:r>
              <a:rPr lang="ru-RU" sz="1600" dirty="0" smtClean="0">
                <a:solidFill>
                  <a:schemeClr val="tx1"/>
                </a:solidFill>
              </a:rPr>
              <a:t>   Международный опыт в области инклюзивного образования: </a:t>
            </a:r>
            <a:r>
              <a:rPr lang="ru-RU" sz="1600" dirty="0" smtClean="0">
                <a:solidFill>
                  <a:srgbClr val="FF0000"/>
                </a:solidFill>
              </a:rPr>
              <a:t>Швеция</a:t>
            </a:r>
          </a:p>
          <a:p>
            <a:pPr marL="0" indent="450000" algn="just" eaLnBrk="1" hangingPunct="1">
              <a:buNone/>
            </a:pPr>
            <a:r>
              <a:rPr lang="ru-RU" sz="1600" dirty="0" smtClean="0">
                <a:solidFill>
                  <a:schemeClr val="tx1"/>
                </a:solidFill>
              </a:rPr>
              <a:t>Достижения специальной поддержки в образовании</a:t>
            </a:r>
          </a:p>
          <a:p>
            <a:pPr marL="0" indent="450000" algn="just" eaLnBrk="1" hangingPunct="1">
              <a:buNone/>
            </a:pPr>
            <a:r>
              <a:rPr lang="ru-RU" sz="1600" dirty="0" smtClean="0">
                <a:solidFill>
                  <a:schemeClr val="tx1"/>
                </a:solidFill>
              </a:rPr>
              <a:t>Специальные школы дифференцированы по типам нарушений, где могут обучаться дети до достижения ими 21-23 лет, в настоящее время являются Центрами ресурсов по поддержке детей с выраженными нарушениями слуха, зрения, умственной отсталостью, интегрированных в классы общеобразовательных школ.</a:t>
            </a:r>
          </a:p>
          <a:p>
            <a:pPr marL="0" indent="450000" algn="just" eaLnBrk="1" hangingPunct="1">
              <a:buNone/>
            </a:pPr>
            <a:r>
              <a:rPr lang="ru-RU" sz="1600" dirty="0" smtClean="0">
                <a:solidFill>
                  <a:schemeClr val="tx1"/>
                </a:solidFill>
              </a:rPr>
              <a:t>Специальные школы для умственно отсталых детей интегрированы в общеобразовательную школу путем размещения классов в ее здании.</a:t>
            </a:r>
          </a:p>
          <a:p>
            <a:pPr marL="0" indent="450000" algn="just" eaLnBrk="1" hangingPunct="1">
              <a:buNone/>
            </a:pPr>
            <a:r>
              <a:rPr lang="ru-RU" sz="1600" dirty="0" smtClean="0">
                <a:solidFill>
                  <a:schemeClr val="tx1"/>
                </a:solidFill>
              </a:rPr>
              <a:t>Специальное обучение детей с ранним детским аутизмом проводится в малых группах в обычной школе. На каждых 3-х детей приходится 2 учителя и ассистент.</a:t>
            </a:r>
            <a:endParaRPr lang="ru-RU" altLang="ru-RU" sz="1600" dirty="0" smtClean="0">
              <a:solidFill>
                <a:schemeClr val="tx1"/>
              </a:solidFill>
            </a:endParaRPr>
          </a:p>
        </p:txBody>
      </p:sp>
      <p:sp>
        <p:nvSpPr>
          <p:cNvPr id="14340" name="Заголовок 1"/>
          <p:cNvSpPr txBox="1">
            <a:spLocks/>
          </p:cNvSpPr>
          <p:nvPr/>
        </p:nvSpPr>
        <p:spPr bwMode="auto">
          <a:xfrm>
            <a:off x="179388" y="115888"/>
            <a:ext cx="8785225" cy="1152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defTabSz="457200" eaLnBrk="1" hangingPunct="1"/>
            <a:r>
              <a:rPr lang="ru-RU" altLang="ru-RU" sz="1000" b="1" dirty="0">
                <a:latin typeface="Arial" pitchFamily="34" charset="0"/>
                <a:cs typeface="Arial" pitchFamily="34" charset="0"/>
              </a:rPr>
              <a:t>Министерство образования и науки Российской Федерации</a:t>
            </a:r>
            <a:br>
              <a:rPr lang="ru-RU" altLang="ru-RU" sz="1000" b="1" dirty="0">
                <a:latin typeface="Arial" pitchFamily="34" charset="0"/>
                <a:cs typeface="Arial" pitchFamily="34" charset="0"/>
              </a:rPr>
            </a:br>
            <a:r>
              <a:rPr lang="ru-RU" altLang="ru-RU" sz="1000" b="1" dirty="0">
                <a:latin typeface="Arial" pitchFamily="34" charset="0"/>
                <a:cs typeface="Arial" pitchFamily="34" charset="0"/>
              </a:rPr>
              <a:t>ФГАОУ ВПО «Северо-Кавказский федеральный университет»</a:t>
            </a:r>
            <a:br>
              <a:rPr lang="ru-RU" altLang="ru-RU" sz="1000" b="1" dirty="0">
                <a:latin typeface="Arial" pitchFamily="34" charset="0"/>
                <a:cs typeface="Arial" pitchFamily="34" charset="0"/>
              </a:rPr>
            </a:br>
            <a:r>
              <a:rPr lang="ru-RU" altLang="ru-RU" sz="1000" b="1" dirty="0">
                <a:latin typeface="Arial" pitchFamily="34" charset="0"/>
                <a:cs typeface="Arial" pitchFamily="34" charset="0"/>
              </a:rPr>
              <a:t/>
            </a:r>
            <a:br>
              <a:rPr lang="ru-RU" altLang="ru-RU" sz="1000" b="1" dirty="0">
                <a:latin typeface="Arial" pitchFamily="34" charset="0"/>
                <a:cs typeface="Arial" pitchFamily="34" charset="0"/>
              </a:rPr>
            </a:br>
            <a:r>
              <a:rPr lang="ru-RU" sz="1000" b="1" dirty="0" smtClean="0">
                <a:solidFill>
                  <a:schemeClr val="tx1"/>
                </a:solidFill>
              </a:rPr>
              <a:t> Образовательная политика при реализации права детей с ограниченными </a:t>
            </a:r>
            <a:br>
              <a:rPr lang="ru-RU" sz="1000" b="1" dirty="0" smtClean="0">
                <a:solidFill>
                  <a:schemeClr val="tx1"/>
                </a:solidFill>
              </a:rPr>
            </a:br>
            <a:r>
              <a:rPr lang="ru-RU" sz="1000" b="1" dirty="0" smtClean="0">
                <a:solidFill>
                  <a:schemeClr val="tx1"/>
                </a:solidFill>
              </a:rPr>
              <a:t>возможностями здоровья и инвалидностью на образование за рубежом и в России </a:t>
            </a:r>
            <a:br>
              <a:rPr lang="ru-RU" sz="1000" b="1" dirty="0" smtClean="0">
                <a:solidFill>
                  <a:schemeClr val="tx1"/>
                </a:solidFill>
              </a:rPr>
            </a:br>
            <a:r>
              <a:rPr lang="ru-RU" sz="1000" b="1" dirty="0" smtClean="0">
                <a:solidFill>
                  <a:schemeClr val="tx1"/>
                </a:solidFill>
              </a:rPr>
              <a:t/>
            </a:r>
            <a:br>
              <a:rPr lang="ru-RU" sz="1000" b="1" dirty="0" smtClean="0">
                <a:solidFill>
                  <a:schemeClr val="tx1"/>
                </a:solidFill>
              </a:rPr>
            </a:br>
            <a:r>
              <a:rPr lang="ru-RU" sz="1000" b="1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Вопрос 1. </a:t>
            </a:r>
            <a:r>
              <a:rPr lang="ru-RU" sz="1000" b="1" dirty="0" smtClean="0"/>
              <a:t>Изучение зарубежного опыта реализации концепции инклюзивного образования детей с ОВЗ и инвалидностью </a:t>
            </a:r>
            <a:r>
              <a:rPr lang="ru-RU" altLang="ru-RU" sz="12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200" b="1" dirty="0">
                <a:latin typeface="Times New Roman" pitchFamily="18" charset="0"/>
                <a:cs typeface="Times New Roman" pitchFamily="18" charset="0"/>
              </a:rPr>
            </a:br>
            <a:endParaRPr lang="ru-RU" alt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3" name="Picture 3" descr="C:\Users\little_user\AppData\Local\Microsoft\Windows\Temporary Internet Files\Content.IE5\5H5JROR8\110px-Sverige_FlaggKarta.svg[1]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4073" y="4077072"/>
            <a:ext cx="1060539" cy="2497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4942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179388" y="333375"/>
            <a:ext cx="7275512" cy="36988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12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2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2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2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altLang="ru-RU" sz="1200" b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3" name="Заголовок 1"/>
          <p:cNvSpPr txBox="1">
            <a:spLocks/>
          </p:cNvSpPr>
          <p:nvPr/>
        </p:nvSpPr>
        <p:spPr bwMode="auto">
          <a:xfrm>
            <a:off x="179388" y="115888"/>
            <a:ext cx="8640762" cy="1080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defTabSz="457200" eaLnBrk="1" hangingPunct="1"/>
            <a:r>
              <a:rPr lang="ru-RU" altLang="ru-RU" sz="1000" b="1" dirty="0">
                <a:latin typeface="Arial" pitchFamily="34" charset="0"/>
                <a:cs typeface="Arial" pitchFamily="34" charset="0"/>
              </a:rPr>
              <a:t>Министерство образования и науки Российской Федерации</a:t>
            </a:r>
            <a:br>
              <a:rPr lang="ru-RU" altLang="ru-RU" sz="1000" b="1" dirty="0">
                <a:latin typeface="Arial" pitchFamily="34" charset="0"/>
                <a:cs typeface="Arial" pitchFamily="34" charset="0"/>
              </a:rPr>
            </a:br>
            <a:r>
              <a:rPr lang="ru-RU" altLang="ru-RU" sz="1000" b="1" dirty="0">
                <a:latin typeface="Arial" pitchFamily="34" charset="0"/>
                <a:cs typeface="Arial" pitchFamily="34" charset="0"/>
              </a:rPr>
              <a:t>ФГАОУ ВПО «Северо-Кавказский федеральный университет»</a:t>
            </a:r>
            <a:br>
              <a:rPr lang="ru-RU" altLang="ru-RU" sz="1000" b="1" dirty="0">
                <a:latin typeface="Arial" pitchFamily="34" charset="0"/>
                <a:cs typeface="Arial" pitchFamily="34" charset="0"/>
              </a:rPr>
            </a:br>
            <a:r>
              <a:rPr lang="ru-RU" altLang="ru-RU" sz="1000" b="1" dirty="0">
                <a:latin typeface="Arial" pitchFamily="34" charset="0"/>
                <a:cs typeface="Arial" pitchFamily="34" charset="0"/>
              </a:rPr>
              <a:t/>
            </a:r>
            <a:br>
              <a:rPr lang="ru-RU" altLang="ru-RU" sz="1000" b="1" dirty="0">
                <a:latin typeface="Arial" pitchFamily="34" charset="0"/>
                <a:cs typeface="Arial" pitchFamily="34" charset="0"/>
              </a:rPr>
            </a:br>
            <a:r>
              <a:rPr lang="ru-RU" sz="1000" b="1" dirty="0" smtClean="0">
                <a:solidFill>
                  <a:schemeClr val="tx1"/>
                </a:solidFill>
              </a:rPr>
              <a:t> Образовательная политика при реализации права детей с ограниченными </a:t>
            </a:r>
            <a:br>
              <a:rPr lang="ru-RU" sz="1000" b="1" dirty="0" smtClean="0">
                <a:solidFill>
                  <a:schemeClr val="tx1"/>
                </a:solidFill>
              </a:rPr>
            </a:br>
            <a:r>
              <a:rPr lang="ru-RU" sz="1000" b="1" dirty="0" smtClean="0">
                <a:solidFill>
                  <a:schemeClr val="tx1"/>
                </a:solidFill>
              </a:rPr>
              <a:t>возможностями здоровья и инвалидностью на образование за рубежом и в России </a:t>
            </a:r>
            <a:br>
              <a:rPr lang="ru-RU" sz="1000" b="1" dirty="0" smtClean="0">
                <a:solidFill>
                  <a:schemeClr val="tx1"/>
                </a:solidFill>
              </a:rPr>
            </a:br>
            <a:r>
              <a:rPr lang="ru-RU" sz="1000" b="1" dirty="0" smtClean="0">
                <a:solidFill>
                  <a:schemeClr val="tx1"/>
                </a:solidFill>
              </a:rPr>
              <a:t/>
            </a:r>
            <a:br>
              <a:rPr lang="ru-RU" sz="1000" b="1" dirty="0" smtClean="0">
                <a:solidFill>
                  <a:schemeClr val="tx1"/>
                </a:solidFill>
              </a:rPr>
            </a:br>
            <a:r>
              <a:rPr lang="ru-RU" sz="1000" b="1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Вопрос 1. </a:t>
            </a:r>
            <a:r>
              <a:rPr lang="ru-RU" sz="1000" b="1" dirty="0" smtClean="0"/>
              <a:t>Изучение зарубежного опыта реализации концепции инклюзивного образования детей с ОВЗ и инвалидностью </a:t>
            </a:r>
            <a:r>
              <a:rPr lang="ru-RU" altLang="ru-RU" sz="12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200" b="1" dirty="0">
                <a:latin typeface="Times New Roman" pitchFamily="18" charset="0"/>
                <a:cs typeface="Times New Roman" pitchFamily="18" charset="0"/>
              </a:rPr>
            </a:br>
            <a:endParaRPr lang="ru-RU" alt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1484785"/>
            <a:ext cx="6984776" cy="4770537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0" indent="0" algn="just" eaLnBrk="1" hangingPunct="1">
              <a:buNone/>
            </a:pPr>
            <a:r>
              <a:rPr lang="ru-RU" sz="1600" dirty="0" smtClean="0">
                <a:solidFill>
                  <a:schemeClr val="tx1"/>
                </a:solidFill>
              </a:rPr>
              <a:t> Международный опыт в области инклюзивного образования: </a:t>
            </a:r>
            <a:r>
              <a:rPr lang="ru-RU" sz="1600" dirty="0" smtClean="0">
                <a:solidFill>
                  <a:srgbClr val="FF0000"/>
                </a:solidFill>
              </a:rPr>
              <a:t>Норвегия</a:t>
            </a:r>
          </a:p>
          <a:p>
            <a:pPr marL="0" indent="0" algn="just" eaLnBrk="1" hangingPunct="1">
              <a:buNone/>
            </a:pPr>
            <a:endParaRPr lang="ru-RU" sz="1600" dirty="0"/>
          </a:p>
          <a:p>
            <a:pPr indent="450000" algn="just" eaLnBrk="1" hangingPunct="1"/>
            <a:r>
              <a:rPr lang="ru-RU" sz="1600" dirty="0">
                <a:latin typeface="+mn-lt"/>
              </a:rPr>
              <a:t>По оценке заместителя руководителя Общества слепых округа </a:t>
            </a:r>
            <a:r>
              <a:rPr lang="ru-RU" sz="1600" dirty="0" err="1">
                <a:latin typeface="+mn-lt"/>
              </a:rPr>
              <a:t>Тромсо</a:t>
            </a:r>
            <a:r>
              <a:rPr lang="ru-RU" sz="1600" dirty="0">
                <a:latin typeface="+mn-lt"/>
              </a:rPr>
              <a:t> (Норвегия): «Приспособленное обучение было ключевым понятием всех норвежских учебных планов, начиная с 1987 года, но целый ряд исследований показывает, что норвежские учителя не в состоянии провести принцип приспособленного обучения в жизнь на </a:t>
            </a:r>
            <a:r>
              <a:rPr lang="ru-RU" sz="1600" dirty="0" smtClean="0">
                <a:latin typeface="+mn-lt"/>
              </a:rPr>
              <a:t>практике»</a:t>
            </a:r>
          </a:p>
          <a:p>
            <a:pPr indent="450000" algn="just" eaLnBrk="1" hangingPunct="1"/>
            <a:r>
              <a:rPr lang="ru-RU" sz="1600" dirty="0" smtClean="0">
                <a:latin typeface="+mn-lt"/>
              </a:rPr>
              <a:t>Основные </a:t>
            </a:r>
            <a:r>
              <a:rPr lang="ru-RU" sz="1600" dirty="0">
                <a:latin typeface="+mn-lt"/>
              </a:rPr>
              <a:t>проблемы поддержки в обучении детей с </a:t>
            </a:r>
            <a:r>
              <a:rPr lang="ru-RU" sz="1600" dirty="0" smtClean="0">
                <a:latin typeface="+mn-lt"/>
              </a:rPr>
              <a:t>ОВЗ:</a:t>
            </a:r>
          </a:p>
          <a:p>
            <a:pPr indent="450000" algn="just" eaLnBrk="1" hangingPunct="1"/>
            <a:r>
              <a:rPr lang="ru-RU" sz="1600" dirty="0" smtClean="0">
                <a:latin typeface="+mn-lt"/>
              </a:rPr>
              <a:t> </a:t>
            </a:r>
            <a:r>
              <a:rPr lang="ru-RU" sz="1600" dirty="0">
                <a:latin typeface="+mn-lt"/>
              </a:rPr>
              <a:t>Первая проблема, по словам комиссии, – это тенденция к усредненности и нежелание исходить из того, что каждый ученик уникален. </a:t>
            </a:r>
            <a:endParaRPr lang="ru-RU" sz="1600" dirty="0" smtClean="0">
              <a:latin typeface="+mn-lt"/>
            </a:endParaRPr>
          </a:p>
          <a:p>
            <a:pPr indent="450000" algn="just" eaLnBrk="1" hangingPunct="1"/>
            <a:r>
              <a:rPr lang="ru-RU" sz="1600" dirty="0" smtClean="0">
                <a:latin typeface="+mn-lt"/>
              </a:rPr>
              <a:t>Вторая </a:t>
            </a:r>
            <a:r>
              <a:rPr lang="ru-RU" sz="1600" dirty="0">
                <a:latin typeface="+mn-lt"/>
              </a:rPr>
              <a:t>проблема </a:t>
            </a:r>
            <a:r>
              <a:rPr lang="ru-RU" sz="1600" dirty="0" smtClean="0">
                <a:latin typeface="+mn-lt"/>
              </a:rPr>
              <a:t>– разночтения </a:t>
            </a:r>
            <a:r>
              <a:rPr lang="ru-RU" sz="1600" dirty="0">
                <a:latin typeface="+mn-lt"/>
              </a:rPr>
              <a:t>в нормативно-правовой базе. </a:t>
            </a:r>
            <a:endParaRPr lang="ru-RU" sz="1600" dirty="0" smtClean="0">
              <a:latin typeface="+mn-lt"/>
            </a:endParaRPr>
          </a:p>
          <a:p>
            <a:pPr indent="450000" algn="just" eaLnBrk="1" hangingPunct="1"/>
            <a:r>
              <a:rPr lang="ru-RU" sz="1600" dirty="0" smtClean="0">
                <a:latin typeface="+mn-lt"/>
              </a:rPr>
              <a:t>Третья </a:t>
            </a:r>
            <a:r>
              <a:rPr lang="ru-RU" sz="1600" dirty="0">
                <a:latin typeface="+mn-lt"/>
              </a:rPr>
              <a:t>проблема – отсутствие надлежащей координации усилий всех задействованных служб и ресурсов. </a:t>
            </a:r>
            <a:endParaRPr lang="ru-RU" sz="1600" dirty="0" smtClean="0">
              <a:latin typeface="+mn-lt"/>
            </a:endParaRPr>
          </a:p>
          <a:p>
            <a:pPr indent="450000" algn="just" eaLnBrk="1" hangingPunct="1"/>
            <a:r>
              <a:rPr lang="ru-RU" sz="1600" dirty="0" smtClean="0">
                <a:latin typeface="+mn-lt"/>
              </a:rPr>
              <a:t>Четвертая </a:t>
            </a:r>
            <a:r>
              <a:rPr lang="ru-RU" sz="1600" dirty="0">
                <a:latin typeface="+mn-lt"/>
              </a:rPr>
              <a:t>проблема – доля участия специальной </a:t>
            </a:r>
            <a:r>
              <a:rPr lang="ru-RU" sz="1600" dirty="0" smtClean="0">
                <a:latin typeface="+mn-lt"/>
              </a:rPr>
              <a:t>педагогики: </a:t>
            </a:r>
            <a:r>
              <a:rPr lang="ru-RU" sz="1600" dirty="0">
                <a:latin typeface="+mn-lt"/>
              </a:rPr>
              <a:t>во-первых, различия в понимании того, как должно выглядеть специальное обучение; во-вторых, то, что его подключают слишком поздно</a:t>
            </a:r>
            <a:r>
              <a:rPr lang="ru-RU" sz="1600" dirty="0" smtClean="0">
                <a:latin typeface="+mn-lt"/>
              </a:rPr>
              <a:t>.</a:t>
            </a:r>
            <a:endParaRPr lang="ru-RU" sz="1600" dirty="0" smtClean="0">
              <a:solidFill>
                <a:schemeClr val="tx1"/>
              </a:solidFill>
            </a:endParaRPr>
          </a:p>
        </p:txBody>
      </p:sp>
      <p:pic>
        <p:nvPicPr>
          <p:cNvPr id="6155" name="Picture 11" descr="C:\Users\little_user\AppData\Local\Microsoft\Windows\Temporary Internet Files\Content.IE5\61NAB5WY\200px-Ледники[1]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4053970"/>
            <a:ext cx="1668544" cy="2396884"/>
          </a:xfrm>
          <a:prstGeom prst="rect">
            <a:avLst/>
          </a:prstGeom>
          <a:noFill/>
          <a:effectLst>
            <a:outerShdw sx="1000" sy="1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5280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179388" y="333375"/>
            <a:ext cx="7275512" cy="36988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12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2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2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2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altLang="ru-RU" sz="1200" b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7" name="Объект 2"/>
          <p:cNvSpPr>
            <a:spLocks noGrp="1"/>
          </p:cNvSpPr>
          <p:nvPr>
            <p:ph sz="quarter" idx="13"/>
          </p:nvPr>
        </p:nvSpPr>
        <p:spPr>
          <a:xfrm>
            <a:off x="285750" y="1150938"/>
            <a:ext cx="7202488" cy="4751387"/>
          </a:xfrm>
        </p:spPr>
        <p:txBody>
          <a:bodyPr/>
          <a:lstStyle/>
          <a:p>
            <a:pPr marL="0" indent="0" eaLnBrk="1" hangingPunct="1">
              <a:buFont typeface="Wingdings 3" pitchFamily="18" charset="2"/>
              <a:buNone/>
            </a:pPr>
            <a:r>
              <a:rPr lang="ru-RU" altLang="ru-RU" smtClean="0"/>
              <a:t> </a:t>
            </a:r>
          </a:p>
        </p:txBody>
      </p:sp>
      <p:sp>
        <p:nvSpPr>
          <p:cNvPr id="16388" name="Заголовок 1"/>
          <p:cNvSpPr txBox="1">
            <a:spLocks/>
          </p:cNvSpPr>
          <p:nvPr/>
        </p:nvSpPr>
        <p:spPr bwMode="auto">
          <a:xfrm>
            <a:off x="179388" y="115888"/>
            <a:ext cx="8640762" cy="1152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defTabSz="457200" eaLnBrk="1" hangingPunct="1"/>
            <a:r>
              <a:rPr lang="ru-RU" altLang="ru-RU" sz="1000" b="1" dirty="0">
                <a:latin typeface="Arial" pitchFamily="34" charset="0"/>
                <a:cs typeface="Arial" pitchFamily="34" charset="0"/>
              </a:rPr>
              <a:t>Министерство образования и науки Российской Федерации</a:t>
            </a:r>
            <a:br>
              <a:rPr lang="ru-RU" altLang="ru-RU" sz="1000" b="1" dirty="0">
                <a:latin typeface="Arial" pitchFamily="34" charset="0"/>
                <a:cs typeface="Arial" pitchFamily="34" charset="0"/>
              </a:rPr>
            </a:br>
            <a:r>
              <a:rPr lang="ru-RU" altLang="ru-RU" sz="1000" b="1" dirty="0">
                <a:latin typeface="Arial" pitchFamily="34" charset="0"/>
                <a:cs typeface="Arial" pitchFamily="34" charset="0"/>
              </a:rPr>
              <a:t>ФГАОУ ВПО «Северо-Кавказский федеральный университет»</a:t>
            </a:r>
            <a:br>
              <a:rPr lang="ru-RU" altLang="ru-RU" sz="1000" b="1" dirty="0">
                <a:latin typeface="Arial" pitchFamily="34" charset="0"/>
                <a:cs typeface="Arial" pitchFamily="34" charset="0"/>
              </a:rPr>
            </a:br>
            <a:r>
              <a:rPr lang="ru-RU" altLang="ru-RU" sz="1000" b="1" dirty="0">
                <a:latin typeface="Arial" pitchFamily="34" charset="0"/>
                <a:cs typeface="Arial" pitchFamily="34" charset="0"/>
              </a:rPr>
              <a:t/>
            </a:r>
            <a:br>
              <a:rPr lang="ru-RU" altLang="ru-RU" sz="1000" b="1" dirty="0">
                <a:latin typeface="Arial" pitchFamily="34" charset="0"/>
                <a:cs typeface="Arial" pitchFamily="34" charset="0"/>
              </a:rPr>
            </a:br>
            <a:r>
              <a:rPr lang="ru-RU" sz="1000" b="1" dirty="0" smtClean="0">
                <a:solidFill>
                  <a:schemeClr val="tx1"/>
                </a:solidFill>
              </a:rPr>
              <a:t> Образовательная политика при реализации права детей с ограниченными </a:t>
            </a:r>
            <a:br>
              <a:rPr lang="ru-RU" sz="1000" b="1" dirty="0" smtClean="0">
                <a:solidFill>
                  <a:schemeClr val="tx1"/>
                </a:solidFill>
              </a:rPr>
            </a:br>
            <a:r>
              <a:rPr lang="ru-RU" sz="1000" b="1" dirty="0" smtClean="0">
                <a:solidFill>
                  <a:schemeClr val="tx1"/>
                </a:solidFill>
              </a:rPr>
              <a:t>возможностями здоровья и инвалидностью на образование за рубежом и в России </a:t>
            </a:r>
            <a:br>
              <a:rPr lang="ru-RU" sz="1000" b="1" dirty="0" smtClean="0">
                <a:solidFill>
                  <a:schemeClr val="tx1"/>
                </a:solidFill>
              </a:rPr>
            </a:br>
            <a:r>
              <a:rPr lang="ru-RU" sz="1000" b="1" dirty="0" smtClean="0">
                <a:solidFill>
                  <a:schemeClr val="tx1"/>
                </a:solidFill>
              </a:rPr>
              <a:t/>
            </a:r>
            <a:br>
              <a:rPr lang="ru-RU" sz="1000" b="1" dirty="0" smtClean="0">
                <a:solidFill>
                  <a:schemeClr val="tx1"/>
                </a:solidFill>
              </a:rPr>
            </a:br>
            <a:r>
              <a:rPr lang="ru-RU" sz="1000" b="1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Вопрос 1. </a:t>
            </a:r>
            <a:r>
              <a:rPr lang="ru-RU" sz="1000" b="1" dirty="0" smtClean="0"/>
              <a:t>Изучение зарубежного опыта реализации концепции инклюзивного образования детей с ОВЗ и инвалидностью </a:t>
            </a:r>
            <a:r>
              <a:rPr lang="ru-RU" altLang="ru-RU" sz="12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200" b="1" dirty="0">
                <a:latin typeface="Times New Roman" pitchFamily="18" charset="0"/>
                <a:cs typeface="Times New Roman" pitchFamily="18" charset="0"/>
              </a:rPr>
            </a:br>
            <a:endParaRPr lang="ru-RU" alt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9" name="Прямоугольник 4"/>
          <p:cNvSpPr>
            <a:spLocks noChangeArrowheads="1"/>
          </p:cNvSpPr>
          <p:nvPr/>
        </p:nvSpPr>
        <p:spPr bwMode="auto">
          <a:xfrm>
            <a:off x="251520" y="1484784"/>
            <a:ext cx="7273056" cy="5570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indent="0" algn="just" eaLnBrk="1" hangingPunct="1">
              <a:buNone/>
            </a:pPr>
            <a:r>
              <a:rPr lang="ru-RU" sz="1600" dirty="0" smtClean="0">
                <a:solidFill>
                  <a:schemeClr val="tx1"/>
                </a:solidFill>
              </a:rPr>
              <a:t>Международный опыт в области инклюзивного образования: </a:t>
            </a:r>
            <a:r>
              <a:rPr lang="ru-RU" sz="1600" dirty="0" smtClean="0">
                <a:solidFill>
                  <a:srgbClr val="FF0000"/>
                </a:solidFill>
              </a:rPr>
              <a:t>Франция</a:t>
            </a:r>
          </a:p>
          <a:p>
            <a:pPr algn="just"/>
            <a:r>
              <a:rPr lang="ru-RU" sz="1400" dirty="0">
                <a:latin typeface="+mn-lt"/>
              </a:rPr>
              <a:t>Включение в общеобразовательный процесс детей с </a:t>
            </a:r>
            <a:r>
              <a:rPr lang="ru-RU" sz="1400" dirty="0" smtClean="0">
                <a:latin typeface="+mn-lt"/>
              </a:rPr>
              <a:t>ОВЗ </a:t>
            </a:r>
            <a:r>
              <a:rPr lang="ru-RU" sz="1400" dirty="0">
                <a:latin typeface="+mn-lt"/>
              </a:rPr>
              <a:t>осуществляется в 4 </a:t>
            </a:r>
            <a:r>
              <a:rPr lang="ru-RU" sz="1400" dirty="0" smtClean="0">
                <a:latin typeface="+mn-lt"/>
              </a:rPr>
              <a:t>вариантах</a:t>
            </a:r>
            <a:r>
              <a:rPr lang="ru-RU" sz="1400" dirty="0">
                <a:latin typeface="+mn-lt"/>
              </a:rPr>
              <a:t> «включения», интегрированного обучения </a:t>
            </a:r>
            <a:r>
              <a:rPr lang="ru-RU" sz="1400" dirty="0" smtClean="0">
                <a:latin typeface="+mn-lt"/>
              </a:rPr>
              <a:t>детей </a:t>
            </a:r>
            <a:r>
              <a:rPr lang="ru-RU" sz="1400" dirty="0">
                <a:latin typeface="+mn-lt"/>
              </a:rPr>
              <a:t>с ОВЗ в организациях общего образования</a:t>
            </a:r>
            <a:r>
              <a:rPr lang="ru-RU" sz="1400" dirty="0" smtClean="0">
                <a:latin typeface="+mn-lt"/>
              </a:rPr>
              <a:t>. </a:t>
            </a:r>
            <a:endParaRPr lang="ru-RU" sz="1400" dirty="0">
              <a:latin typeface="+mn-lt"/>
            </a:endParaRPr>
          </a:p>
          <a:p>
            <a:pPr algn="just"/>
            <a:r>
              <a:rPr lang="ru-RU" sz="1400" dirty="0">
                <a:latin typeface="+mn-lt"/>
              </a:rPr>
              <a:t>1. Ребенок учится по обычным школьным программам, но во время пребывания в школе и вне школы ему предоставляют дополнительные услуги: лечебные процедуры, меры воспитательного характера и др. Например, ребенок с нарушением опорно-двигательного аппарата учится в обычном классе и посещает адаптационный центр, открытый в данной школе или находящийся поблизости. </a:t>
            </a:r>
          </a:p>
          <a:p>
            <a:pPr algn="just"/>
            <a:r>
              <a:rPr lang="ru-RU" sz="1400" dirty="0">
                <a:latin typeface="+mn-lt"/>
              </a:rPr>
              <a:t>2. Ребенок учится по обычным школьным программам, пользуется дополнительным уходом и обучается по дополнительным специальным программам. Например, ребенок с нарушением зрения учится в обычном классе и получает помощь в подготовке уроков, дополнительные занятия с преподавателем, посещает занятия по пространственной ориентировке и др. специальные коррекционно-развивающие занятия. </a:t>
            </a:r>
          </a:p>
          <a:p>
            <a:pPr algn="just"/>
            <a:r>
              <a:rPr lang="ru-RU" sz="1400" dirty="0">
                <a:latin typeface="+mn-lt"/>
              </a:rPr>
              <a:t>3. В основное школьное время ребенок проходит обучение в специальном </a:t>
            </a:r>
            <a:r>
              <a:rPr lang="ru-RU" sz="1400" dirty="0" smtClean="0">
                <a:latin typeface="+mn-lt"/>
              </a:rPr>
              <a:t>классе </a:t>
            </a:r>
            <a:r>
              <a:rPr lang="ru-RU" sz="1400" dirty="0">
                <a:latin typeface="+mn-lt"/>
              </a:rPr>
              <a:t>по специальной программе (обычно дети с задержкой психического развития). Другую часть времени он занимается по обычной программе вместе с учениками своего возраста. </a:t>
            </a:r>
          </a:p>
          <a:p>
            <a:pPr algn="just"/>
            <a:r>
              <a:rPr lang="ru-RU" sz="1400" dirty="0">
                <a:latin typeface="+mn-lt"/>
              </a:rPr>
              <a:t>4. Ребенок посещает только специальный класс и учится там по специальной программе (обычно дети с нарушением интеллекта). Но при этом он принимает непосредственное участие в жизни школы: совместные завтраки, совместные посещения воспитательных мероприятиях и досуга, участие в спортивных соревнованиях и других мероприятиях. </a:t>
            </a:r>
          </a:p>
          <a:p>
            <a:pPr algn="just"/>
            <a:r>
              <a:rPr lang="ru-RU" altLang="ru-RU" dirty="0" smtClean="0">
                <a:latin typeface="Trebuchet MS" pitchFamily="34" charset="0"/>
                <a:cs typeface="Times New Roman" pitchFamily="18" charset="0"/>
              </a:rPr>
              <a:t> </a:t>
            </a:r>
            <a:endParaRPr lang="ru-RU" altLang="ru-RU" dirty="0">
              <a:latin typeface="Trebuchet MS" pitchFamily="34" charset="0"/>
            </a:endParaRPr>
          </a:p>
        </p:txBody>
      </p:sp>
      <p:pic>
        <p:nvPicPr>
          <p:cNvPr id="7175" name="Picture 7" descr="C:\Users\little_user\AppData\Local\Microsoft\Windows\Temporary Internet Files\Content.IE5\5H5JROR8\1045px-France_Flag_Map.svg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4941168"/>
            <a:ext cx="1906062" cy="1867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7408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179388" y="333375"/>
            <a:ext cx="7275512" cy="36988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12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2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2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2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altLang="ru-RU" sz="1200" b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1" name="Объект 2"/>
          <p:cNvSpPr>
            <a:spLocks noGrp="1"/>
          </p:cNvSpPr>
          <p:nvPr>
            <p:ph sz="quarter" idx="13"/>
          </p:nvPr>
        </p:nvSpPr>
        <p:spPr>
          <a:xfrm>
            <a:off x="107505" y="1628800"/>
            <a:ext cx="7200799" cy="4968850"/>
          </a:xfrm>
        </p:spPr>
        <p:txBody>
          <a:bodyPr>
            <a:normAutofit fontScale="92500" lnSpcReduction="10000"/>
          </a:bodyPr>
          <a:lstStyle/>
          <a:p>
            <a:pPr marL="0" indent="0" eaLnBrk="1" hangingPunct="1">
              <a:buNone/>
            </a:pPr>
            <a:r>
              <a:rPr lang="ru-RU" sz="1700" dirty="0" smtClean="0">
                <a:solidFill>
                  <a:schemeClr val="tx1"/>
                </a:solidFill>
              </a:rPr>
              <a:t>Международный опыт в области инклюзивного образования: </a:t>
            </a:r>
            <a:r>
              <a:rPr lang="ru-RU" sz="1700" dirty="0" smtClean="0">
                <a:solidFill>
                  <a:srgbClr val="FF0000"/>
                </a:solidFill>
              </a:rPr>
              <a:t>Бельгия</a:t>
            </a:r>
            <a:endParaRPr lang="ru-RU" altLang="ru-RU" sz="1700" dirty="0" smtClean="0">
              <a:solidFill>
                <a:srgbClr val="FF0000"/>
              </a:solidFill>
            </a:endParaRPr>
          </a:p>
          <a:p>
            <a:pPr marL="0" indent="0" algn="just" eaLnBrk="1" hangingPunct="1">
              <a:buNone/>
            </a:pPr>
            <a:r>
              <a:rPr lang="ru-RU" sz="1700" dirty="0" smtClean="0">
                <a:solidFill>
                  <a:schemeClr val="tx1"/>
                </a:solidFill>
              </a:rPr>
              <a:t>Комплексный подход в оказании поддержки</a:t>
            </a:r>
            <a:r>
              <a:rPr lang="ru-RU" sz="1700" dirty="0" smtClean="0">
                <a:solidFill>
                  <a:schemeClr val="tx1"/>
                </a:solidFill>
                <a:cs typeface="Arial" pitchFamily="34" charset="0"/>
              </a:rPr>
              <a:t> детей с ОВЗ и инвалидностью:</a:t>
            </a:r>
          </a:p>
          <a:p>
            <a:pPr marL="0" indent="0" algn="just" eaLnBrk="1" hangingPunct="1">
              <a:buFont typeface="Wingdings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</a:rPr>
              <a:t> Центр сопровождения учащихся – ЦСУ (СLB), который является структурным компонентом системы образования, где в зависимости от реальных педагогических потребностей учащегося в настоящий момент может оказываться помощь учителем, психологом, врачом, медицинской сестрой, логопедом, физиотерапевтом, социальным работником, </a:t>
            </a:r>
            <a:r>
              <a:rPr lang="ru-RU" sz="1600" dirty="0" err="1" smtClean="0">
                <a:solidFill>
                  <a:schemeClr val="tx1"/>
                </a:solidFill>
              </a:rPr>
              <a:t>эрготерапевтом</a:t>
            </a:r>
            <a:r>
              <a:rPr lang="ru-RU" sz="1600" dirty="0" smtClean="0">
                <a:solidFill>
                  <a:schemeClr val="tx1"/>
                </a:solidFill>
              </a:rPr>
              <a:t>, дефектологом, воспитателем или коллективом специалистов.</a:t>
            </a:r>
          </a:p>
          <a:p>
            <a:pPr marL="0" indent="0" algn="just" eaLnBrk="1" hangingPunct="1">
              <a:buFont typeface="Wingdings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</a:rPr>
              <a:t> План интегрированного образования, является во Фландрии законодательным документом</a:t>
            </a:r>
            <a:r>
              <a:rPr lang="ru-RU" sz="1600" i="1" dirty="0" smtClean="0">
                <a:solidFill>
                  <a:schemeClr val="tx1"/>
                </a:solidFill>
              </a:rPr>
              <a:t> как контракт </a:t>
            </a:r>
            <a:r>
              <a:rPr lang="ru-RU" sz="1600" dirty="0" smtClean="0">
                <a:solidFill>
                  <a:schemeClr val="tx1"/>
                </a:solidFill>
              </a:rPr>
              <a:t>между всеми сторонами, участвующими в процессе интеграции. Принятый к исполнению план представляет собой не просто перечень того «что школа должна» или «кто-то должен» сделать в отношении ребенка, но и того, что должен делать ребенок и его родители для активной интеграции.</a:t>
            </a:r>
            <a:endParaRPr lang="ru-RU" altLang="ru-RU" sz="1600" dirty="0" smtClean="0">
              <a:solidFill>
                <a:schemeClr val="tx1"/>
              </a:solidFill>
            </a:endParaRPr>
          </a:p>
          <a:p>
            <a:pPr marL="0" indent="0" algn="just" eaLnBrk="1" hangingPunct="1">
              <a:buFont typeface="Wingdings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</a:rPr>
              <a:t> В решении задач поддержки интегрированного обучения принимают участие родители, коллектив школы, одноклассники и, конечно, сам учащийся.</a:t>
            </a:r>
          </a:p>
          <a:p>
            <a:pPr marL="0" indent="0" algn="just" eaLnBrk="1" hangingPunct="1">
              <a:buFont typeface="Wingdings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</a:rPr>
              <a:t> Сопровождающий (</a:t>
            </a:r>
            <a:r>
              <a:rPr lang="ru-RU" sz="1600" dirty="0" err="1" smtClean="0">
                <a:solidFill>
                  <a:schemeClr val="tx1"/>
                </a:solidFill>
              </a:rPr>
              <a:t>тьютор</a:t>
            </a:r>
            <a:r>
              <a:rPr lang="ru-RU" sz="1600" dirty="0" smtClean="0">
                <a:solidFill>
                  <a:schemeClr val="tx1"/>
                </a:solidFill>
              </a:rPr>
              <a:t>) выполняет связующую и поддерживающую функцию.</a:t>
            </a:r>
            <a:endParaRPr lang="ru-RU" altLang="ru-RU" sz="1600" dirty="0" smtClean="0">
              <a:solidFill>
                <a:schemeClr val="tx1"/>
              </a:solidFill>
            </a:endParaRPr>
          </a:p>
        </p:txBody>
      </p:sp>
      <p:sp>
        <p:nvSpPr>
          <p:cNvPr id="17412" name="Заголовок 1"/>
          <p:cNvSpPr txBox="1">
            <a:spLocks/>
          </p:cNvSpPr>
          <p:nvPr/>
        </p:nvSpPr>
        <p:spPr bwMode="auto">
          <a:xfrm>
            <a:off x="179388" y="115888"/>
            <a:ext cx="8640762" cy="1224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defTabSz="457200" eaLnBrk="1" hangingPunct="1"/>
            <a:r>
              <a:rPr lang="ru-RU" altLang="ru-RU" sz="1000" b="1" dirty="0">
                <a:latin typeface="Arial" pitchFamily="34" charset="0"/>
                <a:cs typeface="Arial" pitchFamily="34" charset="0"/>
              </a:rPr>
              <a:t>Министерство образования и науки Российской Федерации</a:t>
            </a:r>
            <a:br>
              <a:rPr lang="ru-RU" altLang="ru-RU" sz="1000" b="1" dirty="0">
                <a:latin typeface="Arial" pitchFamily="34" charset="0"/>
                <a:cs typeface="Arial" pitchFamily="34" charset="0"/>
              </a:rPr>
            </a:br>
            <a:r>
              <a:rPr lang="ru-RU" altLang="ru-RU" sz="1000" b="1" dirty="0">
                <a:latin typeface="Arial" pitchFamily="34" charset="0"/>
                <a:cs typeface="Arial" pitchFamily="34" charset="0"/>
              </a:rPr>
              <a:t>ФГАОУ ВПО «Северо-Кавказский федеральный университет»</a:t>
            </a:r>
            <a:br>
              <a:rPr lang="ru-RU" altLang="ru-RU" sz="1000" b="1" dirty="0">
                <a:latin typeface="Arial" pitchFamily="34" charset="0"/>
                <a:cs typeface="Arial" pitchFamily="34" charset="0"/>
              </a:rPr>
            </a:br>
            <a:r>
              <a:rPr lang="ru-RU" altLang="ru-RU" sz="1000" b="1" dirty="0">
                <a:latin typeface="Arial" pitchFamily="34" charset="0"/>
                <a:cs typeface="Arial" pitchFamily="34" charset="0"/>
              </a:rPr>
              <a:t/>
            </a:r>
            <a:br>
              <a:rPr lang="ru-RU" altLang="ru-RU" sz="1000" b="1" dirty="0">
                <a:latin typeface="Arial" pitchFamily="34" charset="0"/>
                <a:cs typeface="Arial" pitchFamily="34" charset="0"/>
              </a:rPr>
            </a:br>
            <a: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Образовательная политика при реализации права детей с ограниченными </a:t>
            </a:r>
            <a:b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возможностями здоровья и инвалидностью на образование за рубежом и в России </a:t>
            </a:r>
            <a:b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10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000" b="1" dirty="0" smtClean="0">
                <a:latin typeface="Arial" pitchFamily="34" charset="0"/>
                <a:cs typeface="Arial" pitchFamily="34" charset="0"/>
              </a:rPr>
            </a:br>
            <a:r>
              <a:rPr lang="ru-RU" sz="1000" b="1" dirty="0" smtClean="0">
                <a:latin typeface="Arial" pitchFamily="34" charset="0"/>
                <a:cs typeface="Arial" pitchFamily="34" charset="0"/>
              </a:rPr>
              <a:t>Вопрос 1. Изучение зарубежного опыта реализации концепции инклюзивного образования детей с ОВЗ и инвалидностью </a:t>
            </a:r>
            <a:r>
              <a:rPr lang="ru-RU" altLang="ru-RU" sz="1000" b="1" dirty="0">
                <a:latin typeface="Arial" pitchFamily="34" charset="0"/>
                <a:cs typeface="Arial" pitchFamily="34" charset="0"/>
              </a:rPr>
              <a:t/>
            </a:r>
            <a:br>
              <a:rPr lang="ru-RU" altLang="ru-RU" sz="1000" b="1" dirty="0">
                <a:latin typeface="Arial" pitchFamily="34" charset="0"/>
                <a:cs typeface="Arial" pitchFamily="34" charset="0"/>
              </a:rPr>
            </a:br>
            <a:endParaRPr lang="ru-RU" altLang="ru-RU" sz="1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 descr="C:\Users\little_user\AppData\Local\Microsoft\Windows\Temporary Internet Files\Content.IE5\7ZTP83XA\Taalgebieden_in_Belgie.svg[1]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4653137"/>
            <a:ext cx="1901011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8363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>
          <a:xfrm>
            <a:off x="179388" y="333375"/>
            <a:ext cx="7275512" cy="36988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12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2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altLang="ru-RU" sz="1200" b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5" name="Объект 2"/>
          <p:cNvSpPr>
            <a:spLocks noGrp="1"/>
          </p:cNvSpPr>
          <p:nvPr>
            <p:ph sz="quarter" idx="13"/>
          </p:nvPr>
        </p:nvSpPr>
        <p:spPr>
          <a:xfrm>
            <a:off x="323851" y="1556792"/>
            <a:ext cx="7272485" cy="4967833"/>
          </a:xfrm>
        </p:spPr>
        <p:txBody>
          <a:bodyPr/>
          <a:lstStyle/>
          <a:p>
            <a:pPr marL="0" indent="0" eaLnBrk="1" hangingPunct="1">
              <a:lnSpc>
                <a:spcPct val="150000"/>
              </a:lnSpc>
              <a:buNone/>
            </a:pPr>
            <a:r>
              <a:rPr lang="ru-RU" sz="1600" dirty="0" smtClean="0">
                <a:solidFill>
                  <a:schemeClr val="tx1"/>
                </a:solidFill>
              </a:rPr>
              <a:t>     Международный опыт в области инклюзивного образования: </a:t>
            </a:r>
            <a:r>
              <a:rPr lang="ru-RU" sz="1600" dirty="0" smtClean="0">
                <a:solidFill>
                  <a:srgbClr val="FF0000"/>
                </a:solidFill>
              </a:rPr>
              <a:t>Италия</a:t>
            </a:r>
          </a:p>
          <a:p>
            <a:pPr marL="0" indent="450000" algn="just">
              <a:spcBef>
                <a:spcPts val="0"/>
              </a:spcBef>
              <a:buNone/>
            </a:pPr>
            <a:r>
              <a:rPr lang="ru-RU" sz="1600" dirty="0" smtClean="0">
                <a:solidFill>
                  <a:schemeClr val="tx1"/>
                </a:solidFill>
              </a:rPr>
              <a:t>В 1977 году парламентом Италии принят закон 517, постепенно начинают ликвидироваться специальные учебные заведения для детей с ОВЗ, а обучение таких детей проходит в общеобразовательных школах. </a:t>
            </a:r>
          </a:p>
          <a:p>
            <a:pPr marL="0" indent="450000" algn="just">
              <a:spcBef>
                <a:spcPts val="0"/>
              </a:spcBef>
              <a:buNone/>
            </a:pPr>
            <a:endParaRPr lang="ru-RU" sz="1600" dirty="0" smtClean="0">
              <a:solidFill>
                <a:schemeClr val="tx1"/>
              </a:solidFill>
            </a:endParaRPr>
          </a:p>
          <a:p>
            <a:pPr marL="0" indent="450000" algn="just">
              <a:spcBef>
                <a:spcPts val="0"/>
              </a:spcBef>
              <a:buNone/>
            </a:pPr>
            <a:r>
              <a:rPr lang="ru-RU" sz="1600" dirty="0" smtClean="0">
                <a:solidFill>
                  <a:schemeClr val="tx1"/>
                </a:solidFill>
              </a:rPr>
              <a:t>Итальянская интеграционная система имеет беспрецедентную поддержку в обществе.</a:t>
            </a:r>
          </a:p>
          <a:p>
            <a:pPr marL="0" indent="450000" algn="just">
              <a:spcBef>
                <a:spcPts val="0"/>
              </a:spcBef>
              <a:buNone/>
            </a:pPr>
            <a:r>
              <a:rPr lang="ru-RU" sz="1600" dirty="0" smtClean="0">
                <a:solidFill>
                  <a:schemeClr val="tx1"/>
                </a:solidFill>
              </a:rPr>
              <a:t> </a:t>
            </a:r>
          </a:p>
          <a:p>
            <a:pPr marL="0" indent="0" algn="just" eaLnBrk="1" hangingPunct="1">
              <a:spcBef>
                <a:spcPts val="0"/>
              </a:spcBef>
              <a:buNone/>
            </a:pPr>
            <a:r>
              <a:rPr lang="ru-RU" sz="1600" dirty="0" smtClean="0">
                <a:solidFill>
                  <a:schemeClr val="tx1"/>
                </a:solidFill>
              </a:rPr>
              <a:t>Проблемы развития образовательной интеграции школьников со специальными нуждами в общеобразовательную среду в Италии: </a:t>
            </a:r>
          </a:p>
          <a:p>
            <a:pPr marL="0" indent="0" algn="just" eaLnBrk="1" hangingPunct="1">
              <a:spcBef>
                <a:spcPts val="0"/>
              </a:spcBef>
              <a:buFont typeface="Wingdings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</a:rPr>
              <a:t>координация этого процесса на государственном уровне крайне не достаточна;</a:t>
            </a:r>
          </a:p>
          <a:p>
            <a:pPr marL="0" indent="0" algn="just" eaLnBrk="1" hangingPunct="1">
              <a:spcBef>
                <a:spcPts val="0"/>
              </a:spcBef>
              <a:buFont typeface="Wingdings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</a:rPr>
              <a:t>процесс интеграции был начат без проведения необходимых исследований нужд регионов, определения наличия необходимых специалистов; </a:t>
            </a:r>
          </a:p>
          <a:p>
            <a:pPr marL="0" indent="0" algn="just" eaLnBrk="1" hangingPunct="1">
              <a:spcBef>
                <a:spcPts val="0"/>
              </a:spcBef>
              <a:buFont typeface="Wingdings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</a:rPr>
              <a:t>специальная подготовка учителей общеобразовательных школ к обучению детей с ООП была недостаточной.</a:t>
            </a:r>
            <a:endParaRPr lang="ru-RU" altLang="ru-RU" sz="1600" dirty="0" smtClean="0">
              <a:solidFill>
                <a:schemeClr val="tx1"/>
              </a:solidFill>
            </a:endParaRPr>
          </a:p>
        </p:txBody>
      </p:sp>
      <p:sp>
        <p:nvSpPr>
          <p:cNvPr id="18436" name="Заголовок 1"/>
          <p:cNvSpPr txBox="1">
            <a:spLocks/>
          </p:cNvSpPr>
          <p:nvPr/>
        </p:nvSpPr>
        <p:spPr bwMode="auto">
          <a:xfrm>
            <a:off x="179388" y="115888"/>
            <a:ext cx="8640762" cy="1224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defTabSz="457200" eaLnBrk="1" hangingPunct="1"/>
            <a:r>
              <a:rPr lang="ru-RU" altLang="ru-RU" sz="1000" b="1" dirty="0">
                <a:latin typeface="Arial" pitchFamily="34" charset="0"/>
                <a:cs typeface="Arial" pitchFamily="34" charset="0"/>
              </a:rPr>
              <a:t>Министерство образования и науки Российской Федерации</a:t>
            </a:r>
            <a:br>
              <a:rPr lang="ru-RU" altLang="ru-RU" sz="1000" b="1" dirty="0">
                <a:latin typeface="Arial" pitchFamily="34" charset="0"/>
                <a:cs typeface="Arial" pitchFamily="34" charset="0"/>
              </a:rPr>
            </a:br>
            <a:r>
              <a:rPr lang="ru-RU" altLang="ru-RU" sz="1000" b="1" dirty="0">
                <a:latin typeface="Arial" pitchFamily="34" charset="0"/>
                <a:cs typeface="Arial" pitchFamily="34" charset="0"/>
              </a:rPr>
              <a:t>ФГАОУ ВПО «Северо-Кавказский федеральный университет»</a:t>
            </a:r>
            <a:br>
              <a:rPr lang="ru-RU" altLang="ru-RU" sz="1000" b="1" dirty="0">
                <a:latin typeface="Arial" pitchFamily="34" charset="0"/>
                <a:cs typeface="Arial" pitchFamily="34" charset="0"/>
              </a:rPr>
            </a:br>
            <a:r>
              <a:rPr lang="ru-RU" altLang="ru-RU" sz="1000" b="1" dirty="0">
                <a:latin typeface="Arial" pitchFamily="34" charset="0"/>
                <a:cs typeface="Arial" pitchFamily="34" charset="0"/>
              </a:rPr>
              <a:t/>
            </a:r>
            <a:br>
              <a:rPr lang="ru-RU" altLang="ru-RU" sz="1000" b="1" dirty="0">
                <a:latin typeface="Arial" pitchFamily="34" charset="0"/>
                <a:cs typeface="Arial" pitchFamily="34" charset="0"/>
              </a:rPr>
            </a:br>
            <a:r>
              <a:rPr lang="ru-RU" sz="1000" b="1" dirty="0" smtClean="0">
                <a:solidFill>
                  <a:schemeClr val="tx1"/>
                </a:solidFill>
              </a:rPr>
              <a:t> Образовательная политика при реализации права детей с ограниченными </a:t>
            </a:r>
            <a:br>
              <a:rPr lang="ru-RU" sz="1000" b="1" dirty="0" smtClean="0">
                <a:solidFill>
                  <a:schemeClr val="tx1"/>
                </a:solidFill>
              </a:rPr>
            </a:br>
            <a:r>
              <a:rPr lang="ru-RU" sz="1000" b="1" dirty="0" smtClean="0">
                <a:solidFill>
                  <a:schemeClr val="tx1"/>
                </a:solidFill>
              </a:rPr>
              <a:t>возможностями здоровья и инвалидностью на образование за рубежом и в России </a:t>
            </a:r>
            <a:br>
              <a:rPr lang="ru-RU" sz="1000" b="1" dirty="0" smtClean="0">
                <a:solidFill>
                  <a:schemeClr val="tx1"/>
                </a:solidFill>
              </a:rPr>
            </a:br>
            <a:r>
              <a:rPr lang="ru-RU" sz="1000" b="1" dirty="0" smtClean="0">
                <a:solidFill>
                  <a:schemeClr val="tx1"/>
                </a:solidFill>
              </a:rPr>
              <a:t/>
            </a:r>
            <a:br>
              <a:rPr lang="ru-RU" sz="1000" b="1" dirty="0" smtClean="0">
                <a:solidFill>
                  <a:schemeClr val="tx1"/>
                </a:solidFill>
              </a:rPr>
            </a:br>
            <a:r>
              <a:rPr lang="ru-RU" sz="1000" b="1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Вопрос 1. </a:t>
            </a:r>
            <a:r>
              <a:rPr lang="ru-RU" sz="1000" b="1" dirty="0" smtClean="0"/>
              <a:t>Изучение зарубежного опыта реализации концепции инклюзивного образования детей с ОВЗ и инвалидностью </a:t>
            </a:r>
            <a:r>
              <a:rPr lang="ru-RU" altLang="ru-RU" sz="12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200" b="1" dirty="0">
                <a:latin typeface="Times New Roman" pitchFamily="18" charset="0"/>
                <a:cs typeface="Times New Roman" pitchFamily="18" charset="0"/>
              </a:rPr>
            </a:br>
            <a:endParaRPr lang="ru-RU" alt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C:\Users\little_user\AppData\Local\Microsoft\Windows\Temporary Internet Files\Content.IE5\5H5JROR8\Italia[1]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1475" y="4437112"/>
            <a:ext cx="1608773" cy="2164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8401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>
          <a:xfrm>
            <a:off x="179388" y="333375"/>
            <a:ext cx="7275512" cy="36988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12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2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2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2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altLang="ru-RU" sz="1200" b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3" name="Объект 2"/>
          <p:cNvSpPr>
            <a:spLocks noGrp="1"/>
          </p:cNvSpPr>
          <p:nvPr>
            <p:ph sz="quarter" idx="13"/>
          </p:nvPr>
        </p:nvSpPr>
        <p:spPr>
          <a:xfrm>
            <a:off x="35496" y="1556494"/>
            <a:ext cx="7488832" cy="5184874"/>
          </a:xfrm>
        </p:spPr>
        <p:txBody>
          <a:bodyPr>
            <a:normAutofit/>
          </a:bodyPr>
          <a:lstStyle/>
          <a:p>
            <a:pPr marL="0" indent="0" algn="just" eaLnBrk="1" hangingPunct="1">
              <a:buNone/>
            </a:pPr>
            <a:r>
              <a:rPr lang="ru-RU" sz="1600" dirty="0" smtClean="0">
                <a:solidFill>
                  <a:schemeClr val="tx1"/>
                </a:solidFill>
              </a:rPr>
              <a:t>     Международный опыт в области инклюзивного образования: </a:t>
            </a:r>
            <a:r>
              <a:rPr lang="ru-RU" sz="1600" dirty="0" smtClean="0">
                <a:solidFill>
                  <a:srgbClr val="FF0000"/>
                </a:solidFill>
              </a:rPr>
              <a:t>Финляндия</a:t>
            </a:r>
          </a:p>
          <a:p>
            <a:pPr marL="0" indent="450000" algn="just" eaLnBrk="1" hangingPunct="1">
              <a:spcBef>
                <a:spcPts val="0"/>
              </a:spcBef>
              <a:buNone/>
            </a:pPr>
            <a:r>
              <a:rPr lang="ru-RU" sz="1600" dirty="0" smtClean="0">
                <a:solidFill>
                  <a:schemeClr val="tx1"/>
                </a:solidFill>
              </a:rPr>
              <a:t>Государственная политика в области школьного образования в Финляндии базируется на фундаментальных принципах интегративной школы, методологическую основу которой составляют концепции М. </a:t>
            </a:r>
            <a:r>
              <a:rPr lang="ru-RU" sz="1600" dirty="0" err="1" smtClean="0">
                <a:solidFill>
                  <a:schemeClr val="tx1"/>
                </a:solidFill>
              </a:rPr>
              <a:t>Монтессори</a:t>
            </a:r>
            <a:r>
              <a:rPr lang="ru-RU" sz="1600" dirty="0" smtClean="0">
                <a:solidFill>
                  <a:schemeClr val="tx1"/>
                </a:solidFill>
              </a:rPr>
              <a:t>, С. </a:t>
            </a:r>
            <a:r>
              <a:rPr lang="ru-RU" sz="1600" dirty="0" err="1" smtClean="0">
                <a:solidFill>
                  <a:schemeClr val="tx1"/>
                </a:solidFill>
              </a:rPr>
              <a:t>Френе</a:t>
            </a:r>
            <a:r>
              <a:rPr lang="ru-RU" sz="1600" dirty="0" smtClean="0">
                <a:solidFill>
                  <a:schemeClr val="tx1"/>
                </a:solidFill>
              </a:rPr>
              <a:t>, Р. Штайнера, основополагающим ядром которых является максимальная ориентация на всестороннее и целостное развитие ребенка в соответствии с природой его способностей и возможностей. </a:t>
            </a:r>
          </a:p>
          <a:p>
            <a:pPr marL="0" indent="450000" algn="just" eaLnBrk="1" hangingPunct="1">
              <a:spcBef>
                <a:spcPts val="0"/>
              </a:spcBef>
              <a:buNone/>
            </a:pPr>
            <a:r>
              <a:rPr lang="ru-RU" sz="1600" dirty="0" smtClean="0">
                <a:solidFill>
                  <a:schemeClr val="tx1"/>
                </a:solidFill>
              </a:rPr>
              <a:t>Образовательная политика получила реальное развитие в 70-80-х годах </a:t>
            </a:r>
            <a:r>
              <a:rPr lang="en-US" sz="1600" dirty="0" smtClean="0">
                <a:solidFill>
                  <a:schemeClr val="tx1"/>
                </a:solidFill>
              </a:rPr>
              <a:t>XX </a:t>
            </a:r>
            <a:r>
              <a:rPr lang="ru-RU" sz="1600" dirty="0" smtClean="0">
                <a:solidFill>
                  <a:schemeClr val="tx1"/>
                </a:solidFill>
              </a:rPr>
              <a:t>века и явилась предпосылкой к трансформации специальных школ для детей с ОВЗ. Основные принципы:</a:t>
            </a:r>
          </a:p>
          <a:p>
            <a:pPr marL="0" indent="0" algn="just" eaLnBrk="1" hangingPunct="1">
              <a:buFont typeface="Wingdings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</a:rPr>
              <a:t> заинтересованность и вера государства в ценность и уникальность каждого отдельного ребенка; </a:t>
            </a:r>
          </a:p>
          <a:p>
            <a:pPr marL="0" indent="0" algn="just" eaLnBrk="1" hangingPunct="1">
              <a:buFont typeface="Wingdings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</a:rPr>
              <a:t> создание адекватных условий для его интеграции в общество;</a:t>
            </a:r>
          </a:p>
          <a:p>
            <a:pPr marL="0" indent="0" algn="just" eaLnBrk="1" hangingPunct="1">
              <a:buFont typeface="Wingdings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</a:rPr>
              <a:t> функционирование гибкой системы организации учебного процесса, равноправное участие и взаимодействие «слабых» и «сильных» учащихся в общем потоке; </a:t>
            </a:r>
          </a:p>
          <a:p>
            <a:pPr marL="0" indent="0" algn="just" eaLnBrk="1" hangingPunct="1">
              <a:buFont typeface="Wingdings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</a:rPr>
              <a:t> ориентированность на реализацию равенства не только возможностей, но и результатов образования.</a:t>
            </a:r>
            <a:endParaRPr lang="ru-RU" altLang="ru-RU" sz="1500" dirty="0" smtClean="0">
              <a:solidFill>
                <a:schemeClr val="tx1"/>
              </a:solidFill>
            </a:endParaRPr>
          </a:p>
        </p:txBody>
      </p:sp>
      <p:sp>
        <p:nvSpPr>
          <p:cNvPr id="20484" name="Заголовок 1"/>
          <p:cNvSpPr txBox="1">
            <a:spLocks/>
          </p:cNvSpPr>
          <p:nvPr/>
        </p:nvSpPr>
        <p:spPr bwMode="auto">
          <a:xfrm>
            <a:off x="179388" y="115888"/>
            <a:ext cx="8640762" cy="1152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defTabSz="457200" eaLnBrk="1" hangingPunct="1"/>
            <a:r>
              <a:rPr lang="ru-RU" altLang="ru-RU" sz="1000" b="1" dirty="0">
                <a:latin typeface="Arial" pitchFamily="34" charset="0"/>
                <a:cs typeface="Arial" pitchFamily="34" charset="0"/>
              </a:rPr>
              <a:t>Министерство образования и науки Российской Федерации</a:t>
            </a:r>
            <a:br>
              <a:rPr lang="ru-RU" altLang="ru-RU" sz="1000" b="1" dirty="0">
                <a:latin typeface="Arial" pitchFamily="34" charset="0"/>
                <a:cs typeface="Arial" pitchFamily="34" charset="0"/>
              </a:rPr>
            </a:br>
            <a:r>
              <a:rPr lang="ru-RU" altLang="ru-RU" sz="1000" b="1" dirty="0">
                <a:latin typeface="Arial" pitchFamily="34" charset="0"/>
                <a:cs typeface="Arial" pitchFamily="34" charset="0"/>
              </a:rPr>
              <a:t>ФГАОУ ВПО «Северо-Кавказский федеральный университет»</a:t>
            </a:r>
            <a:br>
              <a:rPr lang="ru-RU" altLang="ru-RU" sz="1000" b="1" dirty="0">
                <a:latin typeface="Arial" pitchFamily="34" charset="0"/>
                <a:cs typeface="Arial" pitchFamily="34" charset="0"/>
              </a:rPr>
            </a:br>
            <a:r>
              <a:rPr lang="ru-RU" altLang="ru-RU" sz="1000" b="1" dirty="0">
                <a:latin typeface="Arial" pitchFamily="34" charset="0"/>
                <a:cs typeface="Arial" pitchFamily="34" charset="0"/>
              </a:rPr>
              <a:t/>
            </a:r>
            <a:br>
              <a:rPr lang="ru-RU" altLang="ru-RU" sz="1000" b="1" dirty="0">
                <a:latin typeface="Arial" pitchFamily="34" charset="0"/>
                <a:cs typeface="Arial" pitchFamily="34" charset="0"/>
              </a:rPr>
            </a:br>
            <a:r>
              <a:rPr lang="ru-RU" sz="1000" b="1" dirty="0" smtClean="0">
                <a:solidFill>
                  <a:schemeClr val="tx1"/>
                </a:solidFill>
              </a:rPr>
              <a:t> Образовательная политика при реализации права детей с ограниченными </a:t>
            </a:r>
            <a:br>
              <a:rPr lang="ru-RU" sz="1000" b="1" dirty="0" smtClean="0">
                <a:solidFill>
                  <a:schemeClr val="tx1"/>
                </a:solidFill>
              </a:rPr>
            </a:br>
            <a:r>
              <a:rPr lang="ru-RU" sz="1000" b="1" dirty="0" smtClean="0">
                <a:solidFill>
                  <a:schemeClr val="tx1"/>
                </a:solidFill>
              </a:rPr>
              <a:t>возможностями здоровья и инвалидностью на образование за рубежом и в России </a:t>
            </a:r>
            <a:br>
              <a:rPr lang="ru-RU" sz="1000" b="1" dirty="0" smtClean="0">
                <a:solidFill>
                  <a:schemeClr val="tx1"/>
                </a:solidFill>
              </a:rPr>
            </a:br>
            <a:r>
              <a:rPr lang="ru-RU" sz="1000" b="1" dirty="0" smtClean="0">
                <a:solidFill>
                  <a:schemeClr val="tx1"/>
                </a:solidFill>
              </a:rPr>
              <a:t/>
            </a:r>
            <a:br>
              <a:rPr lang="ru-RU" sz="1000" b="1" dirty="0" smtClean="0">
                <a:solidFill>
                  <a:schemeClr val="tx1"/>
                </a:solidFill>
              </a:rPr>
            </a:br>
            <a:r>
              <a:rPr lang="ru-RU" sz="1000" b="1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Вопрос 1. </a:t>
            </a:r>
            <a:r>
              <a:rPr lang="ru-RU" sz="1000" b="1" dirty="0" smtClean="0"/>
              <a:t>Изучение зарубежного опыта реализации концепции инклюзивного образования детей с ОВЗ и инвалидностью </a:t>
            </a:r>
            <a:r>
              <a:rPr lang="ru-RU" altLang="ru-RU" sz="12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200" b="1" dirty="0">
                <a:latin typeface="Times New Roman" pitchFamily="18" charset="0"/>
                <a:cs typeface="Times New Roman" pitchFamily="18" charset="0"/>
              </a:rPr>
            </a:br>
            <a:endParaRPr lang="ru-RU" alt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7" name="Picture 3" descr="C:\Users\little_user\AppData\Local\Microsoft\Windows\Temporary Internet Files\Content.IE5\EXHHN5JJ\Map_Province_of_Southern_Finland[1].png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4005064"/>
            <a:ext cx="1561173" cy="2716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0292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 descr="C:\Users\little_user\AppData\Local\Microsoft\Windows\Temporary Internet Files\Content.IE5\7ZTP83XA\250px-NHK-_Япония[1]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4437112"/>
            <a:ext cx="1771455" cy="241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179388" y="333375"/>
            <a:ext cx="7275512" cy="36988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12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2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2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2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altLang="ru-RU" sz="1200" b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" y="1628800"/>
            <a:ext cx="7668344" cy="5224576"/>
          </a:xfrm>
        </p:spPr>
        <p:txBody>
          <a:bodyPr rtlCol="0">
            <a:normAutofit fontScale="92500" lnSpcReduction="20000"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1600" dirty="0" smtClean="0">
                <a:solidFill>
                  <a:schemeClr val="tx1"/>
                </a:solidFill>
              </a:rPr>
              <a:t>          </a:t>
            </a:r>
            <a:r>
              <a:rPr lang="ru-RU" sz="1700" dirty="0" smtClean="0">
                <a:solidFill>
                  <a:schemeClr val="tx1"/>
                </a:solidFill>
              </a:rPr>
              <a:t>Международный опыт в области инклюзивного образования: </a:t>
            </a:r>
            <a:r>
              <a:rPr lang="ru-RU" sz="1700" dirty="0" smtClean="0">
                <a:solidFill>
                  <a:srgbClr val="FF0000"/>
                </a:solidFill>
              </a:rPr>
              <a:t>Япония</a:t>
            </a:r>
          </a:p>
          <a:p>
            <a:pPr marL="0" indent="450000" algn="just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1700" dirty="0" smtClean="0">
                <a:solidFill>
                  <a:schemeClr val="tx1"/>
                </a:solidFill>
              </a:rPr>
              <a:t>Право всех людей на получение образования, соответствующего их способностям, закреплено в Конституции Японии. </a:t>
            </a:r>
          </a:p>
          <a:p>
            <a:pPr marL="0" indent="450000" algn="just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1700" dirty="0" smtClean="0">
                <a:solidFill>
                  <a:schemeClr val="tx1"/>
                </a:solidFill>
              </a:rPr>
              <a:t>Процесс интеграции детей с ОВЗ осуществляется в рамках «кооперативной модели» и предусматривает следующие вариативные организационные формы обучения: специальная школа или специальный класс в общеобразовательной школе, общеобразовательная школа для детей с одним и нетяжелым нарушением в развитии с оказанием гарантированной специализированной поддержки в специальной «ресурсной комнате». </a:t>
            </a:r>
          </a:p>
          <a:p>
            <a:pPr marL="0" indent="450000">
              <a:buNone/>
            </a:pPr>
            <a:r>
              <a:rPr lang="ru-RU" sz="1700" dirty="0" smtClean="0">
                <a:solidFill>
                  <a:schemeClr val="tx1"/>
                </a:solidFill>
              </a:rPr>
              <a:t>Министерство образования Японии целенаправленно проводит работу: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ru-RU" sz="1700" dirty="0" smtClean="0">
                <a:solidFill>
                  <a:schemeClr val="tx1"/>
                </a:solidFill>
              </a:rPr>
              <a:t> по контролю и оценке соответствия образовательных услуг и качества обучения действующим законодательным актам,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ru-RU" sz="1700" dirty="0" smtClean="0">
                <a:solidFill>
                  <a:schemeClr val="tx1"/>
                </a:solidFill>
              </a:rPr>
              <a:t>проведению и организации непрерывного повышения квалификации учителей,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ru-RU" sz="1700" dirty="0" smtClean="0">
                <a:solidFill>
                  <a:schemeClr val="tx1"/>
                </a:solidFill>
              </a:rPr>
              <a:t>уделяет особое внимание разработке научно-методического обеспечения образовательного процесса,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ru-RU" sz="1700" dirty="0" smtClean="0">
                <a:solidFill>
                  <a:schemeClr val="tx1"/>
                </a:solidFill>
              </a:rPr>
              <a:t>систематическому формированию в обществе позитивного отношения к «особым» детям посредством оперативного информирования населения о результатах проводимых практико-ориентированных исследований. </a:t>
            </a:r>
          </a:p>
          <a:p>
            <a:pPr marL="0" indent="0" algn="just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ru-RU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460" name="Заголовок 1"/>
          <p:cNvSpPr txBox="1">
            <a:spLocks/>
          </p:cNvSpPr>
          <p:nvPr/>
        </p:nvSpPr>
        <p:spPr bwMode="auto">
          <a:xfrm>
            <a:off x="179388" y="115888"/>
            <a:ext cx="8640762" cy="1152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defTabSz="457200" eaLnBrk="1" hangingPunct="1"/>
            <a:r>
              <a:rPr lang="ru-RU" altLang="ru-RU" sz="1000" b="1" dirty="0">
                <a:latin typeface="Arial" pitchFamily="34" charset="0"/>
                <a:cs typeface="Arial" pitchFamily="34" charset="0"/>
              </a:rPr>
              <a:t>Министерство образования и науки Российской Федерации</a:t>
            </a:r>
            <a:br>
              <a:rPr lang="ru-RU" altLang="ru-RU" sz="1000" b="1" dirty="0">
                <a:latin typeface="Arial" pitchFamily="34" charset="0"/>
                <a:cs typeface="Arial" pitchFamily="34" charset="0"/>
              </a:rPr>
            </a:br>
            <a:r>
              <a:rPr lang="ru-RU" altLang="ru-RU" sz="1000" b="1" dirty="0">
                <a:latin typeface="Arial" pitchFamily="34" charset="0"/>
                <a:cs typeface="Arial" pitchFamily="34" charset="0"/>
              </a:rPr>
              <a:t>ФГАОУ ВПО «Северо-Кавказский федеральный университет»</a:t>
            </a:r>
            <a:br>
              <a:rPr lang="ru-RU" altLang="ru-RU" sz="1000" b="1" dirty="0">
                <a:latin typeface="Arial" pitchFamily="34" charset="0"/>
                <a:cs typeface="Arial" pitchFamily="34" charset="0"/>
              </a:rPr>
            </a:br>
            <a:r>
              <a:rPr lang="ru-RU" altLang="ru-RU" sz="1000" b="1" dirty="0">
                <a:latin typeface="Arial" pitchFamily="34" charset="0"/>
                <a:cs typeface="Arial" pitchFamily="34" charset="0"/>
              </a:rPr>
              <a:t/>
            </a:r>
            <a:br>
              <a:rPr lang="ru-RU" altLang="ru-RU" sz="1000" b="1" dirty="0">
                <a:latin typeface="Arial" pitchFamily="34" charset="0"/>
                <a:cs typeface="Arial" pitchFamily="34" charset="0"/>
              </a:rPr>
            </a:br>
            <a: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Образовательная политика при реализации права детей с ограниченными </a:t>
            </a:r>
            <a:b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возможностями здоровья и инвалидностью на образование за рубежом и в России </a:t>
            </a:r>
            <a:b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Вопрос 1. </a:t>
            </a:r>
            <a:r>
              <a:rPr lang="ru-RU" sz="1000" b="1" dirty="0" smtClean="0">
                <a:latin typeface="Arial" pitchFamily="34" charset="0"/>
                <a:cs typeface="Arial" pitchFamily="34" charset="0"/>
              </a:rPr>
              <a:t>Изучение зарубежного опыта реализации концепции инклюзивного образования детей с ОВЗ и инвалидностью </a:t>
            </a:r>
            <a:r>
              <a:rPr lang="ru-RU" altLang="ru-RU" sz="1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altLang="ru-RU" sz="1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endParaRPr lang="ru-RU" altLang="ru-RU" sz="1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5186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>
          <a:xfrm>
            <a:off x="179388" y="333375"/>
            <a:ext cx="7275512" cy="36988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12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2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2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2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altLang="ru-RU" sz="1200" b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7" name="Объект 2"/>
          <p:cNvSpPr>
            <a:spLocks noGrp="1"/>
          </p:cNvSpPr>
          <p:nvPr>
            <p:ph sz="quarter" idx="13"/>
          </p:nvPr>
        </p:nvSpPr>
        <p:spPr>
          <a:xfrm>
            <a:off x="250825" y="1341438"/>
            <a:ext cx="7204075" cy="5256212"/>
          </a:xfrm>
        </p:spPr>
        <p:txBody>
          <a:bodyPr/>
          <a:lstStyle/>
          <a:p>
            <a:pPr marL="0" indent="450000" algn="just" eaLnBrk="1" hangingPunct="1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1600" dirty="0" smtClean="0">
                <a:solidFill>
                  <a:schemeClr val="tx1"/>
                </a:solidFill>
              </a:rPr>
              <a:t>Изменения, происходившие в политической, экономической, </a:t>
            </a:r>
            <a:r>
              <a:rPr lang="ru-RU" sz="1600" dirty="0" err="1" smtClean="0">
                <a:solidFill>
                  <a:schemeClr val="tx1"/>
                </a:solidFill>
              </a:rPr>
              <a:t>социокультурной</a:t>
            </a:r>
            <a:r>
              <a:rPr lang="ru-RU" sz="1600" dirty="0" smtClean="0">
                <a:solidFill>
                  <a:schemeClr val="tx1"/>
                </a:solidFill>
              </a:rPr>
              <a:t> жизни за рубежом в период </a:t>
            </a:r>
            <a:r>
              <a:rPr lang="ru-RU" sz="1600" dirty="0" smtClean="0">
                <a:solidFill>
                  <a:srgbClr val="FF0000"/>
                </a:solidFill>
              </a:rPr>
              <a:t>50-70-х г.г. </a:t>
            </a:r>
            <a:r>
              <a:rPr lang="en-US" sz="1600" dirty="0" smtClean="0">
                <a:solidFill>
                  <a:srgbClr val="FF0000"/>
                </a:solidFill>
              </a:rPr>
              <a:t>XX </a:t>
            </a:r>
            <a:r>
              <a:rPr lang="ru-RU" sz="1600" dirty="0" smtClean="0">
                <a:solidFill>
                  <a:srgbClr val="FF0000"/>
                </a:solidFill>
              </a:rPr>
              <a:t>века </a:t>
            </a:r>
            <a:r>
              <a:rPr lang="ru-RU" sz="1600" dirty="0" smtClean="0">
                <a:solidFill>
                  <a:schemeClr val="tx1"/>
                </a:solidFill>
              </a:rPr>
              <a:t>явились предпосылками к совершенствованию национальных систем специального образования и формированию принципиально новой идеологии общества, сфокусированной на интеграции детей с ОВЗ в общество. </a:t>
            </a:r>
          </a:p>
          <a:p>
            <a:pPr marL="0" indent="450000" algn="just" eaLnBrk="1" hangingPunct="1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1600" dirty="0" smtClean="0">
                <a:solidFill>
                  <a:schemeClr val="tx1"/>
                </a:solidFill>
              </a:rPr>
              <a:t>Развитие интеграционных процессов в отношении детей с ОВЗ было обусловлено необходимостью проведения в жизнь международных законодательных актов, принятых </a:t>
            </a:r>
            <a:r>
              <a:rPr lang="ru-RU" sz="1600" dirty="0" smtClean="0">
                <a:solidFill>
                  <a:srgbClr val="FF0000"/>
                </a:solidFill>
              </a:rPr>
              <a:t>по инициативе Организации объединенных наций</a:t>
            </a:r>
            <a:r>
              <a:rPr lang="ru-RU" sz="1600" dirty="0" smtClean="0">
                <a:solidFill>
                  <a:schemeClr val="tx1"/>
                </a:solidFill>
              </a:rPr>
              <a:t>, которая, начиная с момента своего создания, обращает пристальное внимание государств и правительств на проблемы обеспечения права на образование детей с ОВЗ.</a:t>
            </a:r>
          </a:p>
          <a:p>
            <a:pPr marL="0" indent="450000" algn="just" eaLnBrk="1" hangingPunct="1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1600" dirty="0" smtClean="0">
                <a:solidFill>
                  <a:schemeClr val="tx1"/>
                </a:solidFill>
              </a:rPr>
              <a:t>Внедрение инклюзивного образования </a:t>
            </a:r>
            <a:r>
              <a:rPr lang="ru-RU" sz="1600" dirty="0" smtClean="0">
                <a:solidFill>
                  <a:srgbClr val="FF0000"/>
                </a:solidFill>
              </a:rPr>
              <a:t>на территории РФ </a:t>
            </a:r>
            <a:r>
              <a:rPr lang="ru-RU" sz="1600" dirty="0" smtClean="0">
                <a:solidFill>
                  <a:schemeClr val="tx1"/>
                </a:solidFill>
              </a:rPr>
              <a:t>происходит в соответствии с Конституцией РФ, федеральным законом «Об образовании», федеральным законом «О социальной защите инвалидов в РФ», а также регламентируется Конвенцией о правах инвалидов. </a:t>
            </a:r>
            <a:r>
              <a:rPr lang="ru-RU" sz="1600" dirty="0" smtClean="0">
                <a:solidFill>
                  <a:schemeClr val="tx1"/>
                </a:solidFill>
                <a:cs typeface="Times New Roman" pitchFamily="18" charset="0"/>
              </a:rPr>
              <a:t>Конвенция  направлена на защиту прав инвалидов, борьбу с их дискриминацией и обеспечение полного участия людей с ограниченными возможностями здоровья в жизни общества.</a:t>
            </a:r>
          </a:p>
          <a:p>
            <a:pPr marL="0" indent="450000" algn="just" eaLnBrk="1" hangingPunct="1">
              <a:spcBef>
                <a:spcPts val="0"/>
              </a:spcBef>
              <a:buNone/>
            </a:pPr>
            <a:endParaRPr lang="ru-RU" altLang="ru-RU" sz="1600" dirty="0" smtClean="0">
              <a:solidFill>
                <a:schemeClr val="tx1"/>
              </a:solidFill>
            </a:endParaRPr>
          </a:p>
        </p:txBody>
      </p:sp>
      <p:sp>
        <p:nvSpPr>
          <p:cNvPr id="21508" name="Заголовок 1"/>
          <p:cNvSpPr txBox="1">
            <a:spLocks/>
          </p:cNvSpPr>
          <p:nvPr/>
        </p:nvSpPr>
        <p:spPr bwMode="auto">
          <a:xfrm>
            <a:off x="179388" y="115888"/>
            <a:ext cx="8640762" cy="1152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defTabSz="457200" eaLnBrk="1" hangingPunct="1"/>
            <a:r>
              <a:rPr lang="ru-RU" altLang="ru-RU" sz="1000" b="1" dirty="0">
                <a:latin typeface="Arial" pitchFamily="34" charset="0"/>
                <a:cs typeface="Arial" pitchFamily="34" charset="0"/>
              </a:rPr>
              <a:t>Министерство образования и науки Российской Федерации</a:t>
            </a:r>
            <a:br>
              <a:rPr lang="ru-RU" altLang="ru-RU" sz="1000" b="1" dirty="0">
                <a:latin typeface="Arial" pitchFamily="34" charset="0"/>
                <a:cs typeface="Arial" pitchFamily="34" charset="0"/>
              </a:rPr>
            </a:br>
            <a:r>
              <a:rPr lang="ru-RU" altLang="ru-RU" sz="1000" b="1" dirty="0">
                <a:latin typeface="Arial" pitchFamily="34" charset="0"/>
                <a:cs typeface="Arial" pitchFamily="34" charset="0"/>
              </a:rPr>
              <a:t>ФГАОУ ВПО «Северо-Кавказский федеральный университет»</a:t>
            </a:r>
            <a:br>
              <a:rPr lang="ru-RU" altLang="ru-RU" sz="1000" b="1" dirty="0">
                <a:latin typeface="Arial" pitchFamily="34" charset="0"/>
                <a:cs typeface="Arial" pitchFamily="34" charset="0"/>
              </a:rPr>
            </a:br>
            <a:r>
              <a:rPr lang="ru-RU" altLang="ru-RU" sz="1000" b="1" dirty="0">
                <a:latin typeface="Arial" pitchFamily="34" charset="0"/>
                <a:cs typeface="Arial" pitchFamily="34" charset="0"/>
              </a:rPr>
              <a:t/>
            </a:r>
            <a:br>
              <a:rPr lang="ru-RU" altLang="ru-RU" sz="1000" b="1" dirty="0">
                <a:latin typeface="Arial" pitchFamily="34" charset="0"/>
                <a:cs typeface="Arial" pitchFamily="34" charset="0"/>
              </a:rPr>
            </a:br>
            <a:r>
              <a:rPr lang="ru-RU" sz="1000" b="1" dirty="0" smtClean="0">
                <a:solidFill>
                  <a:schemeClr val="tx1"/>
                </a:solidFill>
              </a:rPr>
              <a:t> Образовательная политика при реализации права детей с ограниченными </a:t>
            </a:r>
            <a:br>
              <a:rPr lang="ru-RU" sz="1000" b="1" dirty="0" smtClean="0">
                <a:solidFill>
                  <a:schemeClr val="tx1"/>
                </a:solidFill>
              </a:rPr>
            </a:br>
            <a:r>
              <a:rPr lang="ru-RU" sz="1000" b="1" dirty="0" smtClean="0">
                <a:solidFill>
                  <a:schemeClr val="tx1"/>
                </a:solidFill>
              </a:rPr>
              <a:t>возможностями здоровья и инвалидностью на образование за рубежом и в России </a:t>
            </a:r>
            <a:br>
              <a:rPr lang="ru-RU" sz="1000" b="1" dirty="0" smtClean="0">
                <a:solidFill>
                  <a:schemeClr val="tx1"/>
                </a:solidFill>
              </a:rPr>
            </a:br>
            <a:r>
              <a:rPr lang="ru-RU" sz="1000" b="1" dirty="0" smtClean="0">
                <a:solidFill>
                  <a:schemeClr val="tx1"/>
                </a:solidFill>
              </a:rPr>
              <a:t/>
            </a:r>
            <a:br>
              <a:rPr lang="ru-RU" sz="1000" b="1" dirty="0" smtClean="0">
                <a:solidFill>
                  <a:schemeClr val="tx1"/>
                </a:solidFill>
              </a:rPr>
            </a:br>
            <a:r>
              <a:rPr lang="ru-RU" sz="1000" b="1" dirty="0" smtClean="0">
                <a:cs typeface="Times New Roman" panose="02020603050405020304" pitchFamily="18" charset="0"/>
              </a:rPr>
              <a:t>Вопрос </a:t>
            </a:r>
            <a:r>
              <a:rPr lang="ru-RU" sz="1000" b="1" dirty="0"/>
              <a:t>2. Развитие института инклюзивного образования в России.</a:t>
            </a:r>
          </a:p>
          <a:p>
            <a:pPr algn="r" defTabSz="457200" eaLnBrk="1" hangingPunct="1"/>
            <a:r>
              <a:rPr lang="ru-RU" altLang="ru-RU" sz="12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200" b="1" dirty="0">
                <a:latin typeface="Times New Roman" pitchFamily="18" charset="0"/>
                <a:cs typeface="Times New Roman" pitchFamily="18" charset="0"/>
              </a:rPr>
            </a:br>
            <a:endParaRPr lang="ru-RU" alt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5769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 descr="C:\Users\little_user\AppData\Local\Microsoft\Windows\Temporary Internet Files\Content.IE5\61NAB5WY\Map_of_Russia_-_Economic_regions,_2008-03-01.svg[1]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211" y="1484784"/>
            <a:ext cx="8120776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>
          <a:xfrm>
            <a:off x="179388" y="333375"/>
            <a:ext cx="7275512" cy="36988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12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2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2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2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altLang="ru-RU" sz="1200" b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31" name="Объект 2"/>
          <p:cNvSpPr>
            <a:spLocks noGrp="1"/>
          </p:cNvSpPr>
          <p:nvPr>
            <p:ph sz="quarter" idx="13"/>
          </p:nvPr>
        </p:nvSpPr>
        <p:spPr>
          <a:xfrm>
            <a:off x="179388" y="1484784"/>
            <a:ext cx="8785100" cy="5373216"/>
          </a:xfrm>
        </p:spPr>
        <p:txBody>
          <a:bodyPr>
            <a:normAutofit/>
          </a:bodyPr>
          <a:lstStyle/>
          <a:p>
            <a:pPr marL="0" indent="450000" algn="just">
              <a:spcBef>
                <a:spcPts val="0"/>
              </a:spcBef>
              <a:buNone/>
            </a:pPr>
            <a:r>
              <a:rPr lang="ru-RU" sz="1600" b="1" dirty="0" smtClean="0">
                <a:solidFill>
                  <a:schemeClr val="tx1"/>
                </a:solidFill>
              </a:rPr>
              <a:t>Ситуация с инклюзивным образованием в России</a:t>
            </a:r>
          </a:p>
          <a:p>
            <a:pPr marL="0" indent="450000" algn="just">
              <a:spcBef>
                <a:spcPts val="0"/>
              </a:spcBef>
              <a:buNone/>
            </a:pPr>
            <a:endParaRPr lang="ru-RU" sz="1600" b="1" dirty="0" smtClean="0">
              <a:solidFill>
                <a:schemeClr val="tx1"/>
              </a:solidFill>
            </a:endParaRPr>
          </a:p>
          <a:p>
            <a:pPr marL="0" indent="450000" algn="just">
              <a:spcBef>
                <a:spcPts val="0"/>
              </a:spcBef>
              <a:buNone/>
            </a:pPr>
            <a:r>
              <a:rPr lang="ru-RU" sz="1600" dirty="0" smtClean="0">
                <a:solidFill>
                  <a:srgbClr val="FF0000"/>
                </a:solidFill>
              </a:rPr>
              <a:t>1980 – 1990 годы</a:t>
            </a:r>
            <a:r>
              <a:rPr lang="ru-RU" sz="1600" dirty="0" smtClean="0">
                <a:solidFill>
                  <a:schemeClr val="tx1"/>
                </a:solidFill>
              </a:rPr>
              <a:t> - появились первые инклюзивные образовательные учреждения в нашей стране (Москва, Санкт-Петербург, Новосибирск и др.) </a:t>
            </a:r>
          </a:p>
          <a:p>
            <a:pPr marL="0" indent="450000" algn="just">
              <a:spcBef>
                <a:spcPts val="0"/>
              </a:spcBef>
              <a:buNone/>
            </a:pPr>
            <a:r>
              <a:rPr lang="ru-RU" sz="1600" dirty="0" smtClean="0">
                <a:solidFill>
                  <a:schemeClr val="tx1"/>
                </a:solidFill>
              </a:rPr>
              <a:t> Начиная </a:t>
            </a:r>
            <a:r>
              <a:rPr lang="ru-RU" sz="1600" dirty="0" smtClean="0">
                <a:solidFill>
                  <a:srgbClr val="FF0000"/>
                </a:solidFill>
              </a:rPr>
              <a:t>с 90-х </a:t>
            </a:r>
            <a:r>
              <a:rPr lang="ru-RU" sz="1600" dirty="0" smtClean="0">
                <a:solidFill>
                  <a:schemeClr val="tx1"/>
                </a:solidFill>
              </a:rPr>
              <a:t>годов, в России формируется новая образовательная система для детей с ОВЗ. Новая политика в образовании нашла своё отражение в нормативных документах, как государственного масштаба, так и регионального.</a:t>
            </a:r>
          </a:p>
          <a:p>
            <a:pPr marL="0" indent="450000" algn="just">
              <a:buNone/>
            </a:pPr>
            <a:r>
              <a:rPr lang="ru-RU" sz="1600" dirty="0" smtClean="0">
                <a:solidFill>
                  <a:schemeClr val="tx1"/>
                </a:solidFill>
              </a:rPr>
              <a:t>В </a:t>
            </a:r>
            <a:r>
              <a:rPr lang="ru-RU" sz="1600" dirty="0" smtClean="0">
                <a:solidFill>
                  <a:srgbClr val="FF0000"/>
                </a:solidFill>
              </a:rPr>
              <a:t>2008 – 2009 </a:t>
            </a:r>
            <a:r>
              <a:rPr lang="ru-RU" sz="1600" dirty="0" smtClean="0">
                <a:solidFill>
                  <a:schemeClr val="tx1"/>
                </a:solidFill>
              </a:rPr>
              <a:t>годах по данным Министерства образования и науки РФ, модель инклюзивного образования внедряется в порядке эксперимента в образовательных учреждениях различных типов в ряде субъектов РФ: Архангельской, Владимирской, Ленинградской, Московской, Нижегородской Самарской областях и т.д.</a:t>
            </a:r>
          </a:p>
          <a:p>
            <a:pPr marL="0" indent="450000" algn="just">
              <a:buNone/>
            </a:pPr>
            <a:r>
              <a:rPr lang="ru-RU" sz="1600" dirty="0" smtClean="0">
                <a:solidFill>
                  <a:schemeClr val="tx1"/>
                </a:solidFill>
              </a:rPr>
              <a:t>В </a:t>
            </a:r>
            <a:r>
              <a:rPr lang="ru-RU" sz="1600" dirty="0" smtClean="0">
                <a:solidFill>
                  <a:srgbClr val="FF0000"/>
                </a:solidFill>
              </a:rPr>
              <a:t>2012 году </a:t>
            </a:r>
            <a:r>
              <a:rPr lang="ru-RU" sz="1600" dirty="0" smtClean="0">
                <a:solidFill>
                  <a:schemeClr val="tx1"/>
                </a:solidFill>
              </a:rPr>
              <a:t>около 300 школ России получили финансовую поддержку Министерства образования РФ на создание инклюзивной образовательной среды. В среднем, в России таких школ сегодня около 5,5% общего количества. </a:t>
            </a:r>
          </a:p>
          <a:p>
            <a:pPr marL="0" indent="450000" algn="just">
              <a:buNone/>
            </a:pPr>
            <a:r>
              <a:rPr lang="ru-RU" sz="1600" dirty="0" smtClean="0">
                <a:solidFill>
                  <a:schemeClr val="tx1"/>
                </a:solidFill>
              </a:rPr>
              <a:t>До </a:t>
            </a:r>
            <a:r>
              <a:rPr lang="ru-RU" sz="1600" dirty="0" smtClean="0">
                <a:solidFill>
                  <a:srgbClr val="FF0000"/>
                </a:solidFill>
              </a:rPr>
              <a:t>2015</a:t>
            </a:r>
            <a:r>
              <a:rPr lang="ru-RU" sz="1600" dirty="0" smtClean="0">
                <a:solidFill>
                  <a:schemeClr val="tx1"/>
                </a:solidFill>
              </a:rPr>
              <a:t> года планируется создать условия для беспрепятственного доступа инвалидов в 20% (10 000) обычных общеобразовательных учреждений.</a:t>
            </a:r>
          </a:p>
          <a:p>
            <a:pPr marL="0" indent="450000" algn="just">
              <a:spcBef>
                <a:spcPts val="0"/>
              </a:spcBef>
              <a:buNone/>
            </a:pPr>
            <a:endParaRPr lang="ru-RU" sz="1600" dirty="0" smtClean="0">
              <a:solidFill>
                <a:schemeClr val="tx1"/>
              </a:solidFill>
            </a:endParaRPr>
          </a:p>
          <a:p>
            <a:pPr marL="0" indent="450000" algn="just">
              <a:spcBef>
                <a:spcPts val="0"/>
              </a:spcBef>
              <a:buNone/>
            </a:pPr>
            <a:endParaRPr lang="ru-RU" sz="1600" dirty="0" smtClean="0">
              <a:solidFill>
                <a:schemeClr val="tx1"/>
              </a:solidFill>
            </a:endParaRPr>
          </a:p>
          <a:p>
            <a:pPr marL="0" indent="0" algn="just" eaLnBrk="1" hangingPunct="1">
              <a:buFont typeface="Wingdings 3" pitchFamily="18" charset="2"/>
              <a:buNone/>
            </a:pPr>
            <a:endParaRPr lang="ru-RU" altLang="ru-RU" sz="1600" dirty="0" smtClean="0">
              <a:solidFill>
                <a:schemeClr val="tx1"/>
              </a:solidFill>
            </a:endParaRPr>
          </a:p>
        </p:txBody>
      </p:sp>
      <p:sp>
        <p:nvSpPr>
          <p:cNvPr id="22532" name="Заголовок 1"/>
          <p:cNvSpPr txBox="1">
            <a:spLocks/>
          </p:cNvSpPr>
          <p:nvPr/>
        </p:nvSpPr>
        <p:spPr bwMode="auto">
          <a:xfrm>
            <a:off x="179388" y="115888"/>
            <a:ext cx="8640762" cy="1152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defTabSz="457200" eaLnBrk="1" hangingPunct="1"/>
            <a:r>
              <a:rPr lang="ru-RU" altLang="ru-RU" sz="1000" b="1" dirty="0">
                <a:latin typeface="Arial" pitchFamily="34" charset="0"/>
                <a:cs typeface="Arial" pitchFamily="34" charset="0"/>
              </a:rPr>
              <a:t>Министерство образования и науки Российской Федерации</a:t>
            </a:r>
            <a:br>
              <a:rPr lang="ru-RU" altLang="ru-RU" sz="1000" b="1" dirty="0">
                <a:latin typeface="Arial" pitchFamily="34" charset="0"/>
                <a:cs typeface="Arial" pitchFamily="34" charset="0"/>
              </a:rPr>
            </a:br>
            <a:r>
              <a:rPr lang="ru-RU" altLang="ru-RU" sz="1000" b="1" dirty="0">
                <a:latin typeface="Arial" pitchFamily="34" charset="0"/>
                <a:cs typeface="Arial" pitchFamily="34" charset="0"/>
              </a:rPr>
              <a:t>ФГАОУ ВПО «Северо-Кавказский федеральный университет»</a:t>
            </a:r>
            <a:br>
              <a:rPr lang="ru-RU" altLang="ru-RU" sz="1000" b="1" dirty="0">
                <a:latin typeface="Arial" pitchFamily="34" charset="0"/>
                <a:cs typeface="Arial" pitchFamily="34" charset="0"/>
              </a:rPr>
            </a:br>
            <a:r>
              <a:rPr lang="ru-RU" altLang="ru-RU" sz="1000" b="1" dirty="0">
                <a:latin typeface="Arial" pitchFamily="34" charset="0"/>
                <a:cs typeface="Arial" pitchFamily="34" charset="0"/>
              </a:rPr>
              <a:t/>
            </a:r>
            <a:br>
              <a:rPr lang="ru-RU" altLang="ru-RU" sz="1000" b="1" dirty="0">
                <a:latin typeface="Arial" pitchFamily="34" charset="0"/>
                <a:cs typeface="Arial" pitchFamily="34" charset="0"/>
              </a:rPr>
            </a:br>
            <a:r>
              <a:rPr lang="ru-RU" sz="1000" b="1" dirty="0" smtClean="0">
                <a:solidFill>
                  <a:schemeClr val="tx1"/>
                </a:solidFill>
              </a:rPr>
              <a:t> Образовательная политика при реализации права детей с ограниченными </a:t>
            </a:r>
            <a:br>
              <a:rPr lang="ru-RU" sz="1000" b="1" dirty="0" smtClean="0">
                <a:solidFill>
                  <a:schemeClr val="tx1"/>
                </a:solidFill>
              </a:rPr>
            </a:br>
            <a:r>
              <a:rPr lang="ru-RU" sz="1000" b="1" dirty="0" smtClean="0">
                <a:solidFill>
                  <a:schemeClr val="tx1"/>
                </a:solidFill>
              </a:rPr>
              <a:t>возможностями здоровья и инвалидностью на образование за рубежом и в России </a:t>
            </a:r>
            <a:br>
              <a:rPr lang="ru-RU" sz="1000" b="1" dirty="0" smtClean="0">
                <a:solidFill>
                  <a:schemeClr val="tx1"/>
                </a:solidFill>
              </a:rPr>
            </a:br>
            <a:r>
              <a:rPr lang="ru-RU" sz="1000" b="1" dirty="0" smtClean="0">
                <a:solidFill>
                  <a:schemeClr val="tx1"/>
                </a:solidFill>
              </a:rPr>
              <a:t/>
            </a:r>
            <a:br>
              <a:rPr lang="ru-RU" sz="1000" b="1" dirty="0" smtClean="0">
                <a:solidFill>
                  <a:schemeClr val="tx1"/>
                </a:solidFill>
              </a:rPr>
            </a:br>
            <a:r>
              <a:rPr lang="ru-RU" sz="1000" b="1" dirty="0" smtClean="0">
                <a:cs typeface="Times New Roman" panose="02020603050405020304" pitchFamily="18" charset="0"/>
              </a:rPr>
              <a:t> Вопрос </a:t>
            </a:r>
            <a:r>
              <a:rPr lang="ru-RU" sz="1000" b="1" dirty="0" smtClean="0"/>
              <a:t>2. Развитие института инклюзивного образования в России.</a:t>
            </a:r>
            <a:endParaRPr lang="ru-RU" alt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341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>
          <a:xfrm>
            <a:off x="179388" y="333375"/>
            <a:ext cx="7275512" cy="36988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12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2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2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2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altLang="ru-RU" sz="1200" b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55" name="Заголовок 1"/>
          <p:cNvSpPr txBox="1">
            <a:spLocks/>
          </p:cNvSpPr>
          <p:nvPr/>
        </p:nvSpPr>
        <p:spPr bwMode="auto">
          <a:xfrm>
            <a:off x="179388" y="115888"/>
            <a:ext cx="8640762" cy="1152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defTabSz="457200" eaLnBrk="1" hangingPunct="1"/>
            <a:r>
              <a:rPr lang="ru-RU" altLang="ru-RU" sz="1000" b="1" dirty="0">
                <a:latin typeface="Arial" pitchFamily="34" charset="0"/>
                <a:cs typeface="Arial" pitchFamily="34" charset="0"/>
              </a:rPr>
              <a:t>Министерство образования и науки Российской Федерации</a:t>
            </a:r>
            <a:br>
              <a:rPr lang="ru-RU" altLang="ru-RU" sz="1000" b="1" dirty="0">
                <a:latin typeface="Arial" pitchFamily="34" charset="0"/>
                <a:cs typeface="Arial" pitchFamily="34" charset="0"/>
              </a:rPr>
            </a:br>
            <a:r>
              <a:rPr lang="ru-RU" altLang="ru-RU" sz="1000" b="1" dirty="0">
                <a:latin typeface="Arial" pitchFamily="34" charset="0"/>
                <a:cs typeface="Arial" pitchFamily="34" charset="0"/>
              </a:rPr>
              <a:t>ФГАОУ ВПО «Северо-Кавказский федеральный университет»</a:t>
            </a:r>
            <a:br>
              <a:rPr lang="ru-RU" altLang="ru-RU" sz="1000" b="1" dirty="0">
                <a:latin typeface="Arial" pitchFamily="34" charset="0"/>
                <a:cs typeface="Arial" pitchFamily="34" charset="0"/>
              </a:rPr>
            </a:br>
            <a:r>
              <a:rPr lang="ru-RU" altLang="ru-RU" sz="1000" b="1" dirty="0">
                <a:latin typeface="Arial" pitchFamily="34" charset="0"/>
                <a:cs typeface="Arial" pitchFamily="34" charset="0"/>
              </a:rPr>
              <a:t/>
            </a:r>
            <a:br>
              <a:rPr lang="ru-RU" altLang="ru-RU" sz="1000" b="1" dirty="0">
                <a:latin typeface="Arial" pitchFamily="34" charset="0"/>
                <a:cs typeface="Arial" pitchFamily="34" charset="0"/>
              </a:rPr>
            </a:br>
            <a:r>
              <a:rPr lang="ru-RU" sz="1000" b="1" dirty="0" smtClean="0">
                <a:solidFill>
                  <a:schemeClr val="tx1"/>
                </a:solidFill>
              </a:rPr>
              <a:t> Образовательная политика при реализации права детей с ограниченными </a:t>
            </a:r>
            <a:br>
              <a:rPr lang="ru-RU" sz="1000" b="1" dirty="0" smtClean="0">
                <a:solidFill>
                  <a:schemeClr val="tx1"/>
                </a:solidFill>
              </a:rPr>
            </a:br>
            <a:r>
              <a:rPr lang="ru-RU" sz="1000" b="1" dirty="0" smtClean="0">
                <a:solidFill>
                  <a:schemeClr val="tx1"/>
                </a:solidFill>
              </a:rPr>
              <a:t>возможностями здоровья и инвалидностью на образование за рубежом и в России </a:t>
            </a:r>
            <a:br>
              <a:rPr lang="ru-RU" sz="1000" b="1" dirty="0" smtClean="0">
                <a:solidFill>
                  <a:schemeClr val="tx1"/>
                </a:solidFill>
              </a:rPr>
            </a:br>
            <a:r>
              <a:rPr lang="ru-RU" sz="1000" b="1" dirty="0" smtClean="0">
                <a:solidFill>
                  <a:schemeClr val="tx1"/>
                </a:solidFill>
              </a:rPr>
              <a:t/>
            </a:r>
            <a:br>
              <a:rPr lang="ru-RU" sz="1000" b="1" dirty="0" smtClean="0">
                <a:solidFill>
                  <a:schemeClr val="tx1"/>
                </a:solidFill>
              </a:rPr>
            </a:br>
            <a:r>
              <a:rPr lang="ru-RU" sz="1000" b="1" dirty="0" smtClean="0">
                <a:cs typeface="Times New Roman" panose="02020603050405020304" pitchFamily="18" charset="0"/>
              </a:rPr>
              <a:t> Вопрос </a:t>
            </a:r>
            <a:r>
              <a:rPr lang="ru-RU" sz="1000" b="1" dirty="0" smtClean="0"/>
              <a:t>2. Развитие института инклюзивного образования в России. </a:t>
            </a:r>
            <a:r>
              <a:rPr lang="ru-RU" altLang="ru-RU" sz="12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200" b="1" dirty="0">
                <a:latin typeface="Times New Roman" pitchFamily="18" charset="0"/>
                <a:cs typeface="Times New Roman" pitchFamily="18" charset="0"/>
              </a:rPr>
            </a:br>
            <a:endParaRPr lang="ru-RU" alt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8313" y="1484784"/>
            <a:ext cx="8064127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dirty="0" smtClean="0"/>
          </a:p>
          <a:p>
            <a:pPr indent="450000" algn="just">
              <a:spcAft>
                <a:spcPts val="1200"/>
              </a:spcAft>
            </a:pPr>
            <a:r>
              <a:rPr lang="ru-RU" sz="1600" dirty="0" smtClean="0"/>
              <a:t>В настоящее время основным Федеральным законом, определяющим принципы государственной политики в области образования, является Федеральный Закон «</a:t>
            </a:r>
            <a:r>
              <a:rPr lang="ru-RU" sz="1600" dirty="0" smtClean="0">
                <a:solidFill>
                  <a:srgbClr val="FF0000"/>
                </a:solidFill>
              </a:rPr>
              <a:t>Об образовании в Российской Федерации</a:t>
            </a:r>
            <a:r>
              <a:rPr lang="ru-RU" sz="1600" dirty="0" smtClean="0"/>
              <a:t>» №273-ФЗ от 29 декабря 2012 года, вступивший в силу с 1 сентября 2013 года.</a:t>
            </a:r>
          </a:p>
          <a:p>
            <a:pPr indent="450000" algn="just">
              <a:spcAft>
                <a:spcPts val="1200"/>
              </a:spcAft>
            </a:pPr>
            <a:r>
              <a:rPr lang="ru-RU" sz="1600" dirty="0" smtClean="0"/>
              <a:t>Закон регулирует вопросы образования лиц с ОВЗ и содержит ряд статей (42, 55, 59, 79), закрепляющих право детей с ОВЗ, в т.ч. детей-инвалидов, на получение качественного образования в соответствии с имеющимися у них потребностями и возможностями. Закон закрепил основные положения и понятия в части образования детей с ОВЗ: </a:t>
            </a:r>
          </a:p>
          <a:p>
            <a:pPr indent="450000" algn="just">
              <a:spcAft>
                <a:spcPts val="1200"/>
              </a:spcAft>
            </a:pPr>
            <a:r>
              <a:rPr lang="ru-RU" sz="1600" dirty="0" smtClean="0"/>
              <a:t>- </a:t>
            </a:r>
            <a:r>
              <a:rPr lang="ru-RU" sz="1600" i="1" dirty="0" smtClean="0"/>
              <a:t>инклюзивное образование</a:t>
            </a:r>
            <a:r>
              <a:rPr lang="ru-RU" sz="1600" dirty="0" smtClean="0"/>
              <a:t> - обеспечение равного доступа к образованию для всех обучающихся с учетом разнообразия особых образовательных потребностей и индивидуальных возможностей; </a:t>
            </a:r>
          </a:p>
          <a:p>
            <a:pPr indent="450000" algn="just">
              <a:spcAft>
                <a:spcPts val="1200"/>
              </a:spcAft>
            </a:pPr>
            <a:r>
              <a:rPr lang="ru-RU" sz="1600" dirty="0" smtClean="0"/>
              <a:t>- </a:t>
            </a:r>
            <a:r>
              <a:rPr lang="ru-RU" sz="1600" i="1" dirty="0" smtClean="0"/>
              <a:t>обучающийся с ограниченными возможностями здоровья</a:t>
            </a:r>
            <a:r>
              <a:rPr lang="ru-RU" sz="1600" dirty="0" smtClean="0"/>
              <a:t> - физическое лицо, имеющее недостатки в физическом и (или) психологическом развитии, подтвержденные </a:t>
            </a:r>
            <a:r>
              <a:rPr lang="ru-RU" sz="1600" dirty="0" err="1" smtClean="0"/>
              <a:t>психолого-медико-педагогической</a:t>
            </a:r>
            <a:r>
              <a:rPr lang="ru-RU" sz="1600" dirty="0" smtClean="0"/>
              <a:t> комиссией и препятствующие получению образования без создания специальных условий </a:t>
            </a:r>
          </a:p>
          <a:p>
            <a:pPr indent="450000" algn="just"/>
            <a:endParaRPr lang="ru-RU" sz="1600" dirty="0" smtClean="0"/>
          </a:p>
          <a:p>
            <a:pPr indent="450000" algn="just"/>
            <a:endParaRPr lang="ru-RU" sz="1600" dirty="0">
              <a:latin typeface="+mn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8903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323850" y="188913"/>
            <a:ext cx="8569325" cy="1223863"/>
          </a:xfrm>
        </p:spPr>
        <p:txBody>
          <a:bodyPr>
            <a:normAutofit fontScale="90000"/>
          </a:bodyPr>
          <a:lstStyle/>
          <a:p>
            <a:pPr algn="r" eaLnBrk="1" hangingPunct="1"/>
            <a:r>
              <a:rPr lang="ru-RU" alt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Министерство образования и науки Российской Федерации</a:t>
            </a:r>
            <a:br>
              <a:rPr lang="ru-RU" alt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alt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ФГАОУ ВПО «Северо-Кавказский федеральный университет»</a:t>
            </a:r>
            <a:br>
              <a:rPr lang="ru-RU" alt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alt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alt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Образовательная политика при реализации права детей с ограниченными </a:t>
            </a:r>
            <a:b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возможностями здоровья и инвалидностью на образование за рубежом и в России </a:t>
            </a:r>
            <a: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alt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alt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5" y="1556792"/>
            <a:ext cx="8208911" cy="3960440"/>
          </a:xfrm>
        </p:spPr>
        <p:txBody>
          <a:bodyPr rtlCol="0">
            <a:noAutofit/>
          </a:bodyPr>
          <a:lstStyle/>
          <a:p>
            <a:pPr marL="0" indent="45000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Tx/>
              <a:buNone/>
              <a:defRPr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Tx/>
              <a:buNone/>
              <a:defRPr/>
            </a:pPr>
            <a:r>
              <a:rPr lang="ru-R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Содержание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Tx/>
              <a:buNone/>
              <a:defRPr/>
            </a:pPr>
            <a:endParaRPr lang="ru-RU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Tx/>
              <a:buNone/>
              <a:defRPr/>
            </a:pPr>
            <a:r>
              <a:rPr lang="ru-RU" sz="18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Вопрос </a:t>
            </a:r>
            <a:r>
              <a:rPr lang="ru-RU" sz="1800" u="sng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. Изучение зарубежного опыта реализации концепции инклюзивного образования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детей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с ОВЗ и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инвалидностью – слайд 3-16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Вопрос </a:t>
            </a:r>
            <a:r>
              <a:rPr lang="ru-RU" sz="1800" u="sng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. Развитие института инклюзивного образования в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России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- слайд 17-28</a:t>
            </a:r>
          </a:p>
          <a:p>
            <a:pPr marL="0" indent="45000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Tx/>
              <a:buNone/>
              <a:defRPr/>
            </a:pP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450000" algn="just" eaLnBrk="1" fontAlgn="auto" hangingPunct="1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Tx/>
              <a:buFont typeface="Wingdings 3" charset="2"/>
              <a:buNone/>
              <a:defRPr/>
            </a:pPr>
            <a:endParaRPr lang="ru-RU" sz="1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 3" charset="2"/>
              <a:buNone/>
              <a:defRPr/>
            </a:pPr>
            <a:endParaRPr lang="ru-RU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 3" charset="2"/>
              <a:buNone/>
              <a:defRPr/>
            </a:pPr>
            <a:endParaRPr lang="ru-RU" sz="1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 3" charset="2"/>
              <a:buNone/>
              <a:defRPr/>
            </a:pPr>
            <a:endParaRPr lang="ru-RU" sz="1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 3" charset="2"/>
              <a:buNone/>
              <a:defRPr/>
            </a:pPr>
            <a:r>
              <a:rPr lang="ru-RU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8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 3" charset="2"/>
              <a:buChar char=""/>
              <a:defRPr/>
            </a:pPr>
            <a:endParaRPr lang="ru-RU" sz="18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1455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20" name="Picture 8" descr="C:\Users\little_user\AppData\Local\Microsoft\Windows\Temporary Internet Files\Content.IE5\7ZTP83XA\Flag-map_of_Moscow.svg[1].pn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0375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140968"/>
            <a:ext cx="2782731" cy="3700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179388" y="333375"/>
            <a:ext cx="7275512" cy="36988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altLang="ru-RU" sz="1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79" name="Объект 2"/>
          <p:cNvSpPr>
            <a:spLocks noGrp="1"/>
          </p:cNvSpPr>
          <p:nvPr>
            <p:ph sz="quarter" idx="13"/>
          </p:nvPr>
        </p:nvSpPr>
        <p:spPr>
          <a:xfrm>
            <a:off x="250825" y="1341438"/>
            <a:ext cx="7345511" cy="5256212"/>
          </a:xfrm>
        </p:spPr>
        <p:txBody>
          <a:bodyPr/>
          <a:lstStyle/>
          <a:p>
            <a:pPr indent="450000">
              <a:buNone/>
            </a:pPr>
            <a:r>
              <a:rPr lang="ru-RU" sz="1600" b="1" dirty="0" smtClean="0">
                <a:solidFill>
                  <a:schemeClr val="tx1"/>
                </a:solidFill>
              </a:rPr>
              <a:t>Инклюзивное образование в Москве.</a:t>
            </a:r>
            <a:endParaRPr lang="ru-RU" sz="1600" dirty="0" smtClean="0">
              <a:solidFill>
                <a:schemeClr val="tx1"/>
              </a:solidFill>
            </a:endParaRPr>
          </a:p>
          <a:p>
            <a:pPr algn="just"/>
            <a:r>
              <a:rPr lang="ru-RU" sz="1600" dirty="0" smtClean="0">
                <a:solidFill>
                  <a:schemeClr val="tx1"/>
                </a:solidFill>
              </a:rPr>
              <a:t>В 1991 году по инициативе московского Центра лечебной педагогики и родительской общественной организации открылась школа инклюзивного образования «Ковчег» (№ 1321), которая является одной из первых государственных школ в России, целенаправленно осуществляющая процесс интеграции детей с особенностями развития в среду здоровых сверстников в рамках общеобразовательного процесса.</a:t>
            </a:r>
          </a:p>
          <a:p>
            <a:pPr algn="just"/>
            <a:r>
              <a:rPr lang="ru-RU" sz="1600" dirty="0" smtClean="0">
                <a:solidFill>
                  <a:schemeClr val="tx1"/>
                </a:solidFill>
              </a:rPr>
              <a:t>В 2004 году стартовал проект «СТРИЖИ» (</a:t>
            </a:r>
            <a:r>
              <a:rPr lang="ru-RU" sz="1600" dirty="0" err="1" smtClean="0">
                <a:solidFill>
                  <a:schemeClr val="tx1"/>
                </a:solidFill>
              </a:rPr>
              <a:t>СТРемление</a:t>
            </a:r>
            <a:r>
              <a:rPr lang="ru-RU" sz="1600" dirty="0" smtClean="0">
                <a:solidFill>
                  <a:schemeClr val="tx1"/>
                </a:solidFill>
              </a:rPr>
              <a:t> к Инклюзивной </a:t>
            </a:r>
            <a:r>
              <a:rPr lang="ru-RU" sz="1600" dirty="0" err="1" smtClean="0">
                <a:solidFill>
                  <a:schemeClr val="tx1"/>
                </a:solidFill>
              </a:rPr>
              <a:t>ЖИзни</a:t>
            </a:r>
            <a:r>
              <a:rPr lang="ru-RU" sz="1600" dirty="0" smtClean="0">
                <a:solidFill>
                  <a:schemeClr val="tx1"/>
                </a:solidFill>
              </a:rPr>
              <a:t>»). К Проекту присоединилась школа №142, (ЦО №1447) куда перешли дети из детского сада №1465 и Центра «Тверской». Таким образом, сложилась первая инклюзивная образовательная вертикаль «Детский Сад – Школа – Центр». К 2010 году в проекте участвовало 57 образовательных учреждений ЦАО г. Москвы, среди них Центральное окружное Управление образования, Окружной методический центр, психолого-педагогические центры, дошкольные образовательные учреждения, средние общеобразовательные школы и коррекционные учреждения.</a:t>
            </a:r>
          </a:p>
          <a:p>
            <a:pPr marL="0" indent="0" algn="just" eaLnBrk="1" hangingPunct="1">
              <a:buFont typeface="Wingdings 3" pitchFamily="18" charset="2"/>
              <a:buNone/>
            </a:pPr>
            <a:endParaRPr lang="ru-RU" altLang="ru-RU" sz="1600" b="1" dirty="0" smtClean="0"/>
          </a:p>
          <a:p>
            <a:pPr marL="0" indent="0" eaLnBrk="1" hangingPunct="1">
              <a:buFont typeface="Wingdings 3" pitchFamily="18" charset="2"/>
              <a:buNone/>
            </a:pPr>
            <a:endParaRPr lang="ru-RU" altLang="ru-RU" dirty="0" smtClean="0"/>
          </a:p>
        </p:txBody>
      </p:sp>
      <p:sp>
        <p:nvSpPr>
          <p:cNvPr id="24580" name="Заголовок 1"/>
          <p:cNvSpPr txBox="1">
            <a:spLocks/>
          </p:cNvSpPr>
          <p:nvPr/>
        </p:nvSpPr>
        <p:spPr bwMode="auto">
          <a:xfrm>
            <a:off x="179388" y="115888"/>
            <a:ext cx="8640762" cy="1152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defTabSz="457200" eaLnBrk="1" hangingPunct="1"/>
            <a:r>
              <a:rPr lang="ru-RU" altLang="ru-RU" sz="1000" b="1" dirty="0">
                <a:latin typeface="Arial" pitchFamily="34" charset="0"/>
                <a:cs typeface="Arial" pitchFamily="34" charset="0"/>
              </a:rPr>
              <a:t>Министерство образования и науки Российской Федерации</a:t>
            </a:r>
            <a:br>
              <a:rPr lang="ru-RU" altLang="ru-RU" sz="1000" b="1" dirty="0">
                <a:latin typeface="Arial" pitchFamily="34" charset="0"/>
                <a:cs typeface="Arial" pitchFamily="34" charset="0"/>
              </a:rPr>
            </a:br>
            <a:r>
              <a:rPr lang="ru-RU" altLang="ru-RU" sz="1000" b="1" dirty="0">
                <a:latin typeface="Arial" pitchFamily="34" charset="0"/>
                <a:cs typeface="Arial" pitchFamily="34" charset="0"/>
              </a:rPr>
              <a:t>ФГАОУ ВПО «Северо-Кавказский федеральный университет»</a:t>
            </a:r>
            <a:br>
              <a:rPr lang="ru-RU" altLang="ru-RU" sz="1000" b="1" dirty="0">
                <a:latin typeface="Arial" pitchFamily="34" charset="0"/>
                <a:cs typeface="Arial" pitchFamily="34" charset="0"/>
              </a:rPr>
            </a:br>
            <a:r>
              <a:rPr lang="ru-RU" altLang="ru-RU" sz="1000" b="1" dirty="0">
                <a:latin typeface="Arial" pitchFamily="34" charset="0"/>
                <a:cs typeface="Arial" pitchFamily="34" charset="0"/>
              </a:rPr>
              <a:t/>
            </a:r>
            <a:br>
              <a:rPr lang="ru-RU" altLang="ru-RU" sz="1000" b="1" dirty="0">
                <a:latin typeface="Arial" pitchFamily="34" charset="0"/>
                <a:cs typeface="Arial" pitchFamily="34" charset="0"/>
              </a:rPr>
            </a:br>
            <a:r>
              <a:rPr lang="ru-RU" sz="1000" b="1" dirty="0" smtClean="0">
                <a:solidFill>
                  <a:schemeClr val="tx1"/>
                </a:solidFill>
              </a:rPr>
              <a:t> Образовательная политика при реализации права детей с ограниченными </a:t>
            </a:r>
            <a:br>
              <a:rPr lang="ru-RU" sz="1000" b="1" dirty="0" smtClean="0">
                <a:solidFill>
                  <a:schemeClr val="tx1"/>
                </a:solidFill>
              </a:rPr>
            </a:br>
            <a:r>
              <a:rPr lang="ru-RU" sz="1000" b="1" dirty="0" smtClean="0">
                <a:solidFill>
                  <a:schemeClr val="tx1"/>
                </a:solidFill>
              </a:rPr>
              <a:t>возможностями здоровья и инвалидностью на образование за рубежом и в России </a:t>
            </a:r>
            <a:br>
              <a:rPr lang="ru-RU" sz="1000" b="1" dirty="0" smtClean="0">
                <a:solidFill>
                  <a:schemeClr val="tx1"/>
                </a:solidFill>
              </a:rPr>
            </a:br>
            <a:r>
              <a:rPr lang="ru-RU" sz="1000" b="1" dirty="0" smtClean="0">
                <a:solidFill>
                  <a:schemeClr val="tx1"/>
                </a:solidFill>
              </a:rPr>
              <a:t/>
            </a:r>
            <a:br>
              <a:rPr lang="ru-RU" sz="1000" b="1" dirty="0" smtClean="0">
                <a:solidFill>
                  <a:schemeClr val="tx1"/>
                </a:solidFill>
              </a:rPr>
            </a:br>
            <a:r>
              <a:rPr lang="ru-RU" sz="1000" b="1" dirty="0" smtClean="0">
                <a:cs typeface="Times New Roman" panose="02020603050405020304" pitchFamily="18" charset="0"/>
              </a:rPr>
              <a:t> Вопрос </a:t>
            </a:r>
            <a:r>
              <a:rPr lang="ru-RU" sz="1000" b="1" dirty="0" smtClean="0"/>
              <a:t>2. Развитие института инклюзивного образования в России. </a:t>
            </a:r>
            <a:r>
              <a:rPr lang="ru-RU" altLang="ru-RU" sz="1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200" b="1" dirty="0" smtClean="0">
                <a:latin typeface="Times New Roman" pitchFamily="18" charset="0"/>
                <a:cs typeface="Times New Roman" pitchFamily="18" charset="0"/>
              </a:rPr>
            </a:br>
            <a:endParaRPr lang="ru-RU" alt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7117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C:\Users\little_user\AppData\Local\Microsoft\Windows\Temporary Internet Files\Content.IE5\7ZTP83XA\Flag-map_of_Moscow.svg[1].pn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0375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140968"/>
            <a:ext cx="2782731" cy="3700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179388" y="333375"/>
            <a:ext cx="7275512" cy="36988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altLang="ru-RU" sz="1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79" name="Объект 2"/>
          <p:cNvSpPr>
            <a:spLocks noGrp="1"/>
          </p:cNvSpPr>
          <p:nvPr>
            <p:ph sz="quarter" idx="13"/>
          </p:nvPr>
        </p:nvSpPr>
        <p:spPr>
          <a:xfrm>
            <a:off x="250825" y="1341438"/>
            <a:ext cx="7345511" cy="5256212"/>
          </a:xfrm>
          <a:noFill/>
        </p:spPr>
        <p:txBody>
          <a:bodyPr/>
          <a:lstStyle/>
          <a:p>
            <a:pPr indent="450000">
              <a:buNone/>
            </a:pPr>
            <a:r>
              <a:rPr lang="ru-RU" sz="1600" b="1" dirty="0" smtClean="0">
                <a:solidFill>
                  <a:schemeClr val="tx1"/>
                </a:solidFill>
              </a:rPr>
              <a:t>Инклюзивное образование в Москве.</a:t>
            </a:r>
            <a:endParaRPr lang="ru-RU" sz="1600" dirty="0" smtClean="0">
              <a:solidFill>
                <a:schemeClr val="tx1"/>
              </a:solidFill>
            </a:endParaRPr>
          </a:p>
          <a:p>
            <a:pPr marL="0" indent="450000" algn="just">
              <a:spcBef>
                <a:spcPts val="0"/>
              </a:spcBef>
              <a:buNone/>
            </a:pPr>
            <a:r>
              <a:rPr lang="ru-RU" sz="1600" dirty="0" smtClean="0">
                <a:solidFill>
                  <a:schemeClr val="tx1"/>
                </a:solidFill>
              </a:rPr>
              <a:t>В настоящее время в Москве работают более 1,5 тысяч общеобразовательных школ, из них по программе инклюзивного образования – более 300, так же в столице функционирует сеть специализированных образовательных учреждений для детей с ограниченными возможностями, которая обеспечивает создание им индивидуальной адаптивной среды:</a:t>
            </a:r>
          </a:p>
          <a:p>
            <a:pPr marL="0" indent="450000" algn="just">
              <a:spcBef>
                <a:spcPts val="0"/>
              </a:spcBef>
              <a:buFont typeface="Wingdings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</a:rPr>
              <a:t>детские сады компенсирующего или комбинированного вида; </a:t>
            </a:r>
          </a:p>
          <a:p>
            <a:pPr marL="0" indent="450000" algn="just">
              <a:spcBef>
                <a:spcPts val="0"/>
              </a:spcBef>
              <a:buFont typeface="Wingdings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</a:rPr>
              <a:t>специальные (коррекционные) школы и школы-интернаты; </a:t>
            </a:r>
          </a:p>
          <a:p>
            <a:pPr marL="0" indent="450000" algn="just">
              <a:spcBef>
                <a:spcPts val="0"/>
              </a:spcBef>
              <a:buFont typeface="Wingdings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</a:rPr>
              <a:t>начальные школы - детские сады компенсирующего вида; </a:t>
            </a:r>
          </a:p>
          <a:p>
            <a:pPr marL="0" indent="450000" algn="just">
              <a:spcBef>
                <a:spcPts val="0"/>
              </a:spcBef>
              <a:buFont typeface="Wingdings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</a:rPr>
              <a:t>средние общеобразовательные учреждения «Школа надомного обучения»; </a:t>
            </a:r>
          </a:p>
          <a:p>
            <a:pPr marL="0" indent="450000" algn="just">
              <a:spcBef>
                <a:spcPts val="0"/>
              </a:spcBef>
              <a:buFont typeface="Wingdings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</a:rPr>
              <a:t>средние общеобразовательные учреждения «Школа здоровья»; </a:t>
            </a:r>
          </a:p>
          <a:p>
            <a:pPr marL="0" indent="450000" algn="just">
              <a:spcBef>
                <a:spcPts val="0"/>
              </a:spcBef>
              <a:buFont typeface="Wingdings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</a:rPr>
              <a:t>санаторно-лесные школы; </a:t>
            </a:r>
          </a:p>
          <a:p>
            <a:pPr marL="0" indent="450000" algn="just">
              <a:spcBef>
                <a:spcPts val="0"/>
              </a:spcBef>
              <a:buFont typeface="Wingdings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</a:rPr>
              <a:t>санаторные школы-интернаты; </a:t>
            </a:r>
          </a:p>
          <a:p>
            <a:pPr marL="0" indent="450000" algn="just">
              <a:spcBef>
                <a:spcPts val="0"/>
              </a:spcBef>
              <a:buFont typeface="Wingdings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</a:rPr>
              <a:t>центры образования; </a:t>
            </a:r>
          </a:p>
          <a:p>
            <a:pPr marL="0" indent="450000" algn="just">
              <a:spcBef>
                <a:spcPts val="0"/>
              </a:spcBef>
              <a:buFont typeface="Wingdings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</a:rPr>
              <a:t>образовательные учреждения для детей, нуждающихся в психолого-педагогической и медико-социальной помощи; </a:t>
            </a:r>
          </a:p>
          <a:p>
            <a:pPr marL="0" indent="450000" algn="just">
              <a:spcBef>
                <a:spcPts val="0"/>
              </a:spcBef>
              <a:buFont typeface="Wingdings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</a:rPr>
              <a:t>учреждения начального и среднего профессионального образования.</a:t>
            </a:r>
          </a:p>
          <a:p>
            <a:pPr marL="0" indent="0" algn="just" eaLnBrk="1" hangingPunct="1">
              <a:buFont typeface="Wingdings 3" pitchFamily="18" charset="2"/>
              <a:buNone/>
            </a:pPr>
            <a:endParaRPr lang="ru-RU" altLang="ru-RU" sz="1600" b="1" dirty="0" smtClean="0"/>
          </a:p>
          <a:p>
            <a:pPr marL="0" indent="0" eaLnBrk="1" hangingPunct="1">
              <a:buFont typeface="Wingdings 3" pitchFamily="18" charset="2"/>
              <a:buNone/>
            </a:pPr>
            <a:endParaRPr lang="ru-RU" altLang="ru-RU" dirty="0" smtClean="0"/>
          </a:p>
        </p:txBody>
      </p:sp>
      <p:sp>
        <p:nvSpPr>
          <p:cNvPr id="24580" name="Заголовок 1"/>
          <p:cNvSpPr txBox="1">
            <a:spLocks/>
          </p:cNvSpPr>
          <p:nvPr/>
        </p:nvSpPr>
        <p:spPr bwMode="auto">
          <a:xfrm>
            <a:off x="179388" y="115888"/>
            <a:ext cx="8640762" cy="1152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defTabSz="457200" eaLnBrk="1" hangingPunct="1"/>
            <a:r>
              <a:rPr lang="ru-RU" altLang="ru-RU" sz="1000" b="1" dirty="0">
                <a:latin typeface="Arial" pitchFamily="34" charset="0"/>
                <a:cs typeface="Arial" pitchFamily="34" charset="0"/>
              </a:rPr>
              <a:t>Министерство образования и науки Российской Федерации</a:t>
            </a:r>
            <a:br>
              <a:rPr lang="ru-RU" altLang="ru-RU" sz="1000" b="1" dirty="0">
                <a:latin typeface="Arial" pitchFamily="34" charset="0"/>
                <a:cs typeface="Arial" pitchFamily="34" charset="0"/>
              </a:rPr>
            </a:br>
            <a:r>
              <a:rPr lang="ru-RU" altLang="ru-RU" sz="1000" b="1" dirty="0">
                <a:latin typeface="Arial" pitchFamily="34" charset="0"/>
                <a:cs typeface="Arial" pitchFamily="34" charset="0"/>
              </a:rPr>
              <a:t>ФГАОУ ВПО «Северо-Кавказский федеральный университет»</a:t>
            </a:r>
            <a:br>
              <a:rPr lang="ru-RU" altLang="ru-RU" sz="1000" b="1" dirty="0">
                <a:latin typeface="Arial" pitchFamily="34" charset="0"/>
                <a:cs typeface="Arial" pitchFamily="34" charset="0"/>
              </a:rPr>
            </a:br>
            <a:r>
              <a:rPr lang="ru-RU" altLang="ru-RU" sz="1000" b="1" dirty="0">
                <a:latin typeface="Arial" pitchFamily="34" charset="0"/>
                <a:cs typeface="Arial" pitchFamily="34" charset="0"/>
              </a:rPr>
              <a:t/>
            </a:r>
            <a:br>
              <a:rPr lang="ru-RU" altLang="ru-RU" sz="1000" b="1" dirty="0">
                <a:latin typeface="Arial" pitchFamily="34" charset="0"/>
                <a:cs typeface="Arial" pitchFamily="34" charset="0"/>
              </a:rPr>
            </a:br>
            <a:r>
              <a:rPr lang="ru-RU" sz="1000" b="1" dirty="0" smtClean="0">
                <a:solidFill>
                  <a:schemeClr val="tx1"/>
                </a:solidFill>
              </a:rPr>
              <a:t> Образовательная политика при реализации права детей с ограниченными </a:t>
            </a:r>
            <a:br>
              <a:rPr lang="ru-RU" sz="1000" b="1" dirty="0" smtClean="0">
                <a:solidFill>
                  <a:schemeClr val="tx1"/>
                </a:solidFill>
              </a:rPr>
            </a:br>
            <a:r>
              <a:rPr lang="ru-RU" sz="1000" b="1" dirty="0" smtClean="0">
                <a:solidFill>
                  <a:schemeClr val="tx1"/>
                </a:solidFill>
              </a:rPr>
              <a:t>возможностями здоровья и инвалидностью на образование за рубежом и в России </a:t>
            </a:r>
            <a:br>
              <a:rPr lang="ru-RU" sz="1000" b="1" dirty="0" smtClean="0">
                <a:solidFill>
                  <a:schemeClr val="tx1"/>
                </a:solidFill>
              </a:rPr>
            </a:br>
            <a:r>
              <a:rPr lang="ru-RU" sz="1000" b="1" dirty="0" smtClean="0">
                <a:solidFill>
                  <a:schemeClr val="tx1"/>
                </a:solidFill>
              </a:rPr>
              <a:t/>
            </a:r>
            <a:br>
              <a:rPr lang="ru-RU" sz="1000" b="1" dirty="0" smtClean="0">
                <a:solidFill>
                  <a:schemeClr val="tx1"/>
                </a:solidFill>
              </a:rPr>
            </a:br>
            <a:r>
              <a:rPr lang="ru-RU" sz="1000" b="1" dirty="0" smtClean="0">
                <a:cs typeface="Times New Roman" panose="02020603050405020304" pitchFamily="18" charset="0"/>
              </a:rPr>
              <a:t> Вопрос </a:t>
            </a:r>
            <a:r>
              <a:rPr lang="ru-RU" sz="1000" b="1" dirty="0" smtClean="0"/>
              <a:t>2. Развитие института инклюзивного образования в России. </a:t>
            </a:r>
            <a:r>
              <a:rPr lang="ru-RU" altLang="ru-RU" sz="1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200" b="1" dirty="0" smtClean="0">
                <a:latin typeface="Times New Roman" pitchFamily="18" charset="0"/>
                <a:cs typeface="Times New Roman" pitchFamily="18" charset="0"/>
              </a:rPr>
            </a:br>
            <a:endParaRPr lang="ru-RU" alt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3182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C:\Users\little_user\AppData\Local\Microsoft\Windows\Temporary Internet Files\Content.IE5\7ZTP83XA\Flag-map_of_Moscow.svg[1].pn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0375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140968"/>
            <a:ext cx="2782731" cy="3700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>
          <a:xfrm>
            <a:off x="179388" y="333375"/>
            <a:ext cx="7275512" cy="36988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12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2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2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2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altLang="ru-RU" sz="1200" b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0825" y="1341438"/>
            <a:ext cx="7057479" cy="5256212"/>
          </a:xfrm>
        </p:spPr>
        <p:txBody>
          <a:bodyPr rtlCol="0">
            <a:normAutofit/>
          </a:bodyPr>
          <a:lstStyle/>
          <a:p>
            <a:pPr marL="0" indent="450000" algn="just" eaLnBrk="1" fontAlgn="auto" hangingPunct="1">
              <a:spcBef>
                <a:spcPts val="0"/>
              </a:spcBef>
              <a:spcAft>
                <a:spcPts val="0"/>
              </a:spcAft>
              <a:buFont typeface="Wingdings 3" charset="2"/>
              <a:buNone/>
              <a:defRPr/>
            </a:pPr>
            <a:r>
              <a:rPr lang="ru-RU" sz="1600" dirty="0" smtClean="0">
                <a:solidFill>
                  <a:schemeClr val="tx1"/>
                </a:solidFill>
              </a:rPr>
              <a:t>Город Москва - первый регион, узаконивший право ребенка-инвалида на получение образования в рамках общеобразовательной школы.</a:t>
            </a:r>
          </a:p>
          <a:p>
            <a:pPr marL="0" indent="450000" algn="just" eaLnBrk="1" fontAlgn="auto" hangingPunct="1">
              <a:spcBef>
                <a:spcPts val="0"/>
              </a:spcBef>
              <a:spcAft>
                <a:spcPts val="0"/>
              </a:spcAft>
              <a:buFont typeface="Wingdings 3" charset="2"/>
              <a:buNone/>
              <a:defRPr/>
            </a:pPr>
            <a:endParaRPr lang="ru-RU" sz="1600" dirty="0" smtClean="0">
              <a:solidFill>
                <a:schemeClr val="tx1"/>
              </a:solidFill>
            </a:endParaRPr>
          </a:p>
          <a:p>
            <a:pPr marL="0" indent="450000" algn="just" eaLnBrk="1" fontAlgn="auto" hangingPunct="1">
              <a:spcBef>
                <a:spcPts val="0"/>
              </a:spcBef>
              <a:spcAft>
                <a:spcPts val="0"/>
              </a:spcAft>
              <a:buFont typeface="Wingdings 3" charset="2"/>
              <a:buNone/>
              <a:defRPr/>
            </a:pPr>
            <a:r>
              <a:rPr lang="ru-RU" sz="1600" dirty="0" smtClean="0">
                <a:solidFill>
                  <a:schemeClr val="tx1"/>
                </a:solidFill>
              </a:rPr>
              <a:t>Законы города Москвы, предусматривающие поддержку продвижения инклюзивного образования. </a:t>
            </a:r>
          </a:p>
          <a:p>
            <a:pPr marL="0" indent="450000" algn="just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1600" dirty="0" smtClean="0">
              <a:solidFill>
                <a:schemeClr val="tx1"/>
              </a:solidFill>
            </a:endParaRPr>
          </a:p>
          <a:p>
            <a:pPr marL="0" indent="450000" algn="just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1600" dirty="0" smtClean="0">
                <a:solidFill>
                  <a:schemeClr val="tx1"/>
                </a:solidFill>
              </a:rPr>
              <a:t>Закон города Москвы от 26.10.2005 № 55 «О дополнительных мерах социальной поддержки инвалидов и других лиц с ограничениями жизнедеятельности в городе Москве»  предусматривает создание специальных условий инвалидам, включая детей-инвалидов, в соответствии с индивидуальной программой реабилитации и другим лицам с ограничениями жизнедеятельности (на основании медицинского заключения) для воспитания, получения образования и профессиональной подготовки с учетом индивидуальных особенностей их психофизического развития, здоровья и ограничений жизнедеятельности в порядке, установленном федеральным законодательством и правовыми актами города Москвы (ст. 9). </a:t>
            </a:r>
          </a:p>
          <a:p>
            <a:pPr marL="0" indent="450000" algn="just" eaLnBrk="1" fontAlgn="auto" hangingPunct="1">
              <a:spcBef>
                <a:spcPts val="0"/>
              </a:spcBef>
              <a:spcAft>
                <a:spcPts val="0"/>
              </a:spcAft>
              <a:buFont typeface="Wingdings 3" charset="2"/>
              <a:buNone/>
              <a:defRPr/>
            </a:pP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25604" name="Заголовок 1"/>
          <p:cNvSpPr txBox="1">
            <a:spLocks/>
          </p:cNvSpPr>
          <p:nvPr/>
        </p:nvSpPr>
        <p:spPr bwMode="auto">
          <a:xfrm>
            <a:off x="179388" y="115888"/>
            <a:ext cx="8640762" cy="1224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defTabSz="457200" eaLnBrk="1" hangingPunct="1"/>
            <a:r>
              <a:rPr lang="ru-RU" altLang="ru-RU" sz="1000" b="1" dirty="0">
                <a:latin typeface="Arial" pitchFamily="34" charset="0"/>
                <a:cs typeface="Arial" pitchFamily="34" charset="0"/>
              </a:rPr>
              <a:t>Министерство образования и науки Российской Федерации</a:t>
            </a:r>
            <a:br>
              <a:rPr lang="ru-RU" altLang="ru-RU" sz="1000" b="1" dirty="0">
                <a:latin typeface="Arial" pitchFamily="34" charset="0"/>
                <a:cs typeface="Arial" pitchFamily="34" charset="0"/>
              </a:rPr>
            </a:br>
            <a:r>
              <a:rPr lang="ru-RU" altLang="ru-RU" sz="1000" b="1" dirty="0">
                <a:latin typeface="Arial" pitchFamily="34" charset="0"/>
                <a:cs typeface="Arial" pitchFamily="34" charset="0"/>
              </a:rPr>
              <a:t>ФГАОУ ВПО «Северо-Кавказский федеральный университет»</a:t>
            </a:r>
            <a:br>
              <a:rPr lang="ru-RU" altLang="ru-RU" sz="1000" b="1" dirty="0">
                <a:latin typeface="Arial" pitchFamily="34" charset="0"/>
                <a:cs typeface="Arial" pitchFamily="34" charset="0"/>
              </a:rPr>
            </a:br>
            <a:r>
              <a:rPr lang="ru-RU" altLang="ru-RU" sz="1000" b="1" dirty="0">
                <a:latin typeface="Arial" pitchFamily="34" charset="0"/>
                <a:cs typeface="Arial" pitchFamily="34" charset="0"/>
              </a:rPr>
              <a:t/>
            </a:r>
            <a:br>
              <a:rPr lang="ru-RU" altLang="ru-RU" sz="1000" b="1" dirty="0">
                <a:latin typeface="Arial" pitchFamily="34" charset="0"/>
                <a:cs typeface="Arial" pitchFamily="34" charset="0"/>
              </a:rPr>
            </a:br>
            <a: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Образовательная политика при реализации права детей с ограниченными </a:t>
            </a:r>
            <a:b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возможностями здоровья и инвалидностью на образование за рубежом и в России </a:t>
            </a:r>
            <a:b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1000" b="1" dirty="0" smtClean="0">
                <a:latin typeface="Arial" pitchFamily="34" charset="0"/>
                <a:cs typeface="Arial" pitchFamily="34" charset="0"/>
              </a:rPr>
              <a:t> Вопрос 2. Развитие института инклюзивного образования в России. </a:t>
            </a:r>
            <a:r>
              <a:rPr lang="ru-RU" altLang="ru-RU" sz="10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altLang="ru-RU" sz="1000" b="1" dirty="0" smtClean="0">
                <a:latin typeface="Arial" pitchFamily="34" charset="0"/>
                <a:cs typeface="Arial" pitchFamily="34" charset="0"/>
              </a:rPr>
            </a:br>
            <a:endParaRPr lang="ru-RU" altLang="ru-RU" sz="1000" b="1" dirty="0" smtClean="0">
              <a:latin typeface="Arial" pitchFamily="34" charset="0"/>
              <a:cs typeface="Arial" pitchFamily="34" charset="0"/>
            </a:endParaRPr>
          </a:p>
          <a:p>
            <a:pPr algn="r" defTabSz="457200" eaLnBrk="1" hangingPunct="1"/>
            <a:r>
              <a:rPr lang="ru-RU" altLang="ru-RU" sz="12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200" b="1" dirty="0">
                <a:latin typeface="Times New Roman" pitchFamily="18" charset="0"/>
                <a:cs typeface="Times New Roman" pitchFamily="18" charset="0"/>
              </a:rPr>
            </a:br>
            <a:endParaRPr lang="ru-RU" alt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8417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C:\Users\little_user\AppData\Local\Microsoft\Windows\Temporary Internet Files\Content.IE5\7ZTP83XA\Flag-map_of_Moscow.svg[1].pn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0375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140968"/>
            <a:ext cx="2782731" cy="3700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>
          <a:xfrm>
            <a:off x="179388" y="333375"/>
            <a:ext cx="7275512" cy="36988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12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2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2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2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altLang="ru-RU" sz="1200" b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0825" y="1341438"/>
            <a:ext cx="7561535" cy="5256212"/>
          </a:xfrm>
        </p:spPr>
        <p:txBody>
          <a:bodyPr rtlCol="0">
            <a:normAutofit/>
          </a:bodyPr>
          <a:lstStyle/>
          <a:p>
            <a:pPr marL="0" indent="450000" algn="just" eaLnBrk="1" fontAlgn="auto" hangingPunct="1">
              <a:spcBef>
                <a:spcPts val="0"/>
              </a:spcBef>
              <a:spcAft>
                <a:spcPts val="0"/>
              </a:spcAft>
              <a:buFont typeface="Wingdings 3" charset="2"/>
              <a:buNone/>
              <a:defRPr/>
            </a:pPr>
            <a:r>
              <a:rPr lang="ru-RU" sz="1600" dirty="0" smtClean="0">
                <a:solidFill>
                  <a:schemeClr val="tx1"/>
                </a:solidFill>
              </a:rPr>
              <a:t>В апреле 2010 года Мосгордума приняла закон «Об образовании лиц с ограниченными возможностями здоровья в городе Москве» (Закон города Москвы № 16 от 28.04.2010 с изменениями на 25 июня 2014 г. внесенными Законом города Москвы № 37 от 25 июня 2014 г.).</a:t>
            </a:r>
          </a:p>
          <a:p>
            <a:pPr marL="0" indent="450000" algn="just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1600" dirty="0" smtClean="0">
              <a:solidFill>
                <a:schemeClr val="tx1"/>
              </a:solidFill>
            </a:endParaRPr>
          </a:p>
          <a:p>
            <a:pPr marL="0" indent="450000" algn="just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1600" dirty="0" smtClean="0">
                <a:solidFill>
                  <a:schemeClr val="tx1"/>
                </a:solidFill>
              </a:rPr>
              <a:t>Закон закрепляет гарантии лиц с ограниченными возможностями здоровья на реализацию ими конституционного права на образование, создает необходимые условия для получения необходимого образования с учетом индивидуальных потребностей, устанавливает порядок организации обучения и воспитания лиц с ОВЗ в рамках общеобразовательной школы и специальных образовательных учреждениях, на дому, а также в любом другом избранном учреждении образования. Согласно положениям Закона, прием детей-инвалидов в общеобразовательную школу должен быть организован на основе заключения </a:t>
            </a:r>
            <a:r>
              <a:rPr lang="ru-RU" sz="1600" dirty="0" err="1" smtClean="0">
                <a:solidFill>
                  <a:schemeClr val="tx1"/>
                </a:solidFill>
              </a:rPr>
              <a:t>медико-психолого-педагогической</a:t>
            </a:r>
            <a:r>
              <a:rPr lang="ru-RU" sz="1600" dirty="0" smtClean="0">
                <a:solidFill>
                  <a:schemeClr val="tx1"/>
                </a:solidFill>
              </a:rPr>
              <a:t> комиссии, закон предусматривает создание службы ранней помощи и системы психологической, медицинской и педагогической коррекции ограничений возможностей здоровья с момента их обнаружения независимо от степени их выраженности, так же меры социальной поддержки педагогов, работающих с детьми-инвалидами.</a:t>
            </a:r>
          </a:p>
        </p:txBody>
      </p:sp>
      <p:sp>
        <p:nvSpPr>
          <p:cNvPr id="25604" name="Заголовок 1"/>
          <p:cNvSpPr txBox="1">
            <a:spLocks/>
          </p:cNvSpPr>
          <p:nvPr/>
        </p:nvSpPr>
        <p:spPr bwMode="auto">
          <a:xfrm>
            <a:off x="179388" y="115888"/>
            <a:ext cx="8640762" cy="1224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defTabSz="457200" eaLnBrk="1" hangingPunct="1"/>
            <a:r>
              <a:rPr lang="ru-RU" altLang="ru-RU" sz="1000" b="1" dirty="0">
                <a:latin typeface="Arial" pitchFamily="34" charset="0"/>
                <a:cs typeface="Arial" pitchFamily="34" charset="0"/>
              </a:rPr>
              <a:t>Министерство образования и науки Российской Федерации</a:t>
            </a:r>
            <a:br>
              <a:rPr lang="ru-RU" altLang="ru-RU" sz="1000" b="1" dirty="0">
                <a:latin typeface="Arial" pitchFamily="34" charset="0"/>
                <a:cs typeface="Arial" pitchFamily="34" charset="0"/>
              </a:rPr>
            </a:br>
            <a:r>
              <a:rPr lang="ru-RU" altLang="ru-RU" sz="1000" b="1" dirty="0">
                <a:latin typeface="Arial" pitchFamily="34" charset="0"/>
                <a:cs typeface="Arial" pitchFamily="34" charset="0"/>
              </a:rPr>
              <a:t>ФГАОУ ВПО «Северо-Кавказский федеральный университет»</a:t>
            </a:r>
            <a:br>
              <a:rPr lang="ru-RU" altLang="ru-RU" sz="1000" b="1" dirty="0">
                <a:latin typeface="Arial" pitchFamily="34" charset="0"/>
                <a:cs typeface="Arial" pitchFamily="34" charset="0"/>
              </a:rPr>
            </a:br>
            <a:r>
              <a:rPr lang="ru-RU" altLang="ru-RU" sz="1000" b="1" dirty="0">
                <a:latin typeface="Arial" pitchFamily="34" charset="0"/>
                <a:cs typeface="Arial" pitchFamily="34" charset="0"/>
              </a:rPr>
              <a:t/>
            </a:r>
            <a:br>
              <a:rPr lang="ru-RU" altLang="ru-RU" sz="1000" b="1" dirty="0">
                <a:latin typeface="Arial" pitchFamily="34" charset="0"/>
                <a:cs typeface="Arial" pitchFamily="34" charset="0"/>
              </a:rPr>
            </a:br>
            <a: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Образовательная политика при реализации права детей с ограниченными </a:t>
            </a:r>
            <a:b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возможностями здоровья и инвалидностью на образование за рубежом и в России </a:t>
            </a:r>
            <a:b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1000" b="1" dirty="0" smtClean="0">
                <a:latin typeface="Arial" pitchFamily="34" charset="0"/>
                <a:cs typeface="Arial" pitchFamily="34" charset="0"/>
              </a:rPr>
              <a:t> Вопрос 2. Развитие института инклюзивного образования в России. </a:t>
            </a:r>
            <a:r>
              <a:rPr lang="ru-RU" altLang="ru-RU" sz="10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altLang="ru-RU" sz="1000" b="1" dirty="0" smtClean="0">
                <a:latin typeface="Arial" pitchFamily="34" charset="0"/>
                <a:cs typeface="Arial" pitchFamily="34" charset="0"/>
              </a:rPr>
            </a:br>
            <a:endParaRPr lang="ru-RU" altLang="ru-RU" sz="1000" b="1" dirty="0" smtClean="0">
              <a:latin typeface="Arial" pitchFamily="34" charset="0"/>
              <a:cs typeface="Arial" pitchFamily="34" charset="0"/>
            </a:endParaRPr>
          </a:p>
          <a:p>
            <a:pPr algn="r" defTabSz="457200" eaLnBrk="1" hangingPunct="1"/>
            <a:r>
              <a:rPr lang="ru-RU" altLang="ru-RU" sz="12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200" b="1" dirty="0">
                <a:latin typeface="Times New Roman" pitchFamily="18" charset="0"/>
                <a:cs typeface="Times New Roman" pitchFamily="18" charset="0"/>
              </a:rPr>
            </a:br>
            <a:endParaRPr lang="ru-RU" alt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3789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C:\Users\little_user\AppData\Local\Microsoft\Windows\Temporary Internet Files\Content.IE5\7ZTP83XA\Flag-map_of_Moscow.svg[1].pn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0375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140968"/>
            <a:ext cx="2782731" cy="3700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>
          <a:xfrm>
            <a:off x="179388" y="333375"/>
            <a:ext cx="7275512" cy="36988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12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2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2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2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altLang="ru-RU" sz="1200" b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0825" y="1341438"/>
            <a:ext cx="7561535" cy="5256212"/>
          </a:xfrm>
        </p:spPr>
        <p:txBody>
          <a:bodyPr rtlCol="0">
            <a:normAutofit/>
          </a:bodyPr>
          <a:lstStyle/>
          <a:p>
            <a:pPr indent="450000" algn="just">
              <a:spcBef>
                <a:spcPts val="0"/>
              </a:spcBef>
              <a:buNone/>
            </a:pPr>
            <a:r>
              <a:rPr lang="ru-RU" sz="1600" dirty="0" smtClean="0">
                <a:solidFill>
                  <a:schemeClr val="tx1"/>
                </a:solidFill>
              </a:rPr>
              <a:t>Постановлением Правительства Москвы от 17 февраля 2008 года № 115-ПП была утверждена «Стратегия повышения качества жизни инвалидов в городе Москве на период до 2020 года»</a:t>
            </a:r>
            <a:r>
              <a:rPr lang="ru-RU" sz="1600" b="1" dirty="0" smtClean="0">
                <a:solidFill>
                  <a:schemeClr val="tx1"/>
                </a:solidFill>
              </a:rPr>
              <a:t>. </a:t>
            </a:r>
            <a:endParaRPr lang="ru-RU" sz="1600" dirty="0" smtClean="0">
              <a:solidFill>
                <a:schemeClr val="tx1"/>
              </a:solidFill>
            </a:endParaRPr>
          </a:p>
          <a:p>
            <a:pPr indent="450000" algn="just">
              <a:spcBef>
                <a:spcPts val="0"/>
              </a:spcBef>
              <a:buNone/>
            </a:pPr>
            <a:endParaRPr lang="ru-RU" sz="1600" dirty="0" smtClean="0">
              <a:solidFill>
                <a:schemeClr val="tx1"/>
              </a:solidFill>
            </a:endParaRPr>
          </a:p>
          <a:p>
            <a:pPr indent="450000" algn="just">
              <a:spcBef>
                <a:spcPts val="0"/>
              </a:spcBef>
              <a:buNone/>
            </a:pPr>
            <a:r>
              <a:rPr lang="ru-RU" sz="1600" dirty="0" smtClean="0">
                <a:solidFill>
                  <a:schemeClr val="tx1"/>
                </a:solidFill>
              </a:rPr>
              <a:t>Один из пунктов Стратегии посвящен равному доступу к воспитанию и образованию. Достижимыми целевыми индикаторами Стратегии в этом секторе являются: </a:t>
            </a:r>
          </a:p>
          <a:p>
            <a:pPr lvl="0" algn="just"/>
            <a:r>
              <a:rPr lang="ru-RU" sz="1600" dirty="0" smtClean="0">
                <a:solidFill>
                  <a:schemeClr val="tx1"/>
                </a:solidFill>
              </a:rPr>
              <a:t>создание специальных условий для детей, имеющих особые образовательные потребности во всех типах и видах образовательных учреждений города; </a:t>
            </a:r>
          </a:p>
          <a:p>
            <a:pPr lvl="0" algn="just"/>
            <a:r>
              <a:rPr lang="ru-RU" sz="1600" dirty="0" smtClean="0">
                <a:solidFill>
                  <a:schemeClr val="tx1"/>
                </a:solidFill>
              </a:rPr>
              <a:t>дифференцированный подход при принятии решений о формах воспитания и образования детей-инвалидов на основе оценки состояния здоровья ребенка; </a:t>
            </a:r>
          </a:p>
          <a:p>
            <a:pPr lvl="0" algn="just"/>
            <a:r>
              <a:rPr lang="ru-RU" sz="1600" dirty="0" smtClean="0">
                <a:solidFill>
                  <a:schemeClr val="tx1"/>
                </a:solidFill>
              </a:rPr>
              <a:t>максимальное удовлетворение социального запроса родителей (законных представителей) на разные формы обучения (с учетом территориальной доступности образовательного учреждения от места проживания). 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25604" name="Заголовок 1"/>
          <p:cNvSpPr txBox="1">
            <a:spLocks/>
          </p:cNvSpPr>
          <p:nvPr/>
        </p:nvSpPr>
        <p:spPr bwMode="auto">
          <a:xfrm>
            <a:off x="179388" y="115888"/>
            <a:ext cx="8640762" cy="1224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defTabSz="457200" eaLnBrk="1" hangingPunct="1"/>
            <a:r>
              <a:rPr lang="ru-RU" altLang="ru-RU" sz="1000" b="1" dirty="0">
                <a:latin typeface="Arial" pitchFamily="34" charset="0"/>
                <a:cs typeface="Arial" pitchFamily="34" charset="0"/>
              </a:rPr>
              <a:t>Министерство образования и науки Российской Федерации</a:t>
            </a:r>
            <a:br>
              <a:rPr lang="ru-RU" altLang="ru-RU" sz="1000" b="1" dirty="0">
                <a:latin typeface="Arial" pitchFamily="34" charset="0"/>
                <a:cs typeface="Arial" pitchFamily="34" charset="0"/>
              </a:rPr>
            </a:br>
            <a:r>
              <a:rPr lang="ru-RU" altLang="ru-RU" sz="1000" b="1" dirty="0">
                <a:latin typeface="Arial" pitchFamily="34" charset="0"/>
                <a:cs typeface="Arial" pitchFamily="34" charset="0"/>
              </a:rPr>
              <a:t>ФГАОУ ВПО «Северо-Кавказский федеральный университет»</a:t>
            </a:r>
            <a:br>
              <a:rPr lang="ru-RU" altLang="ru-RU" sz="1000" b="1" dirty="0">
                <a:latin typeface="Arial" pitchFamily="34" charset="0"/>
                <a:cs typeface="Arial" pitchFamily="34" charset="0"/>
              </a:rPr>
            </a:br>
            <a:r>
              <a:rPr lang="ru-RU" altLang="ru-RU" sz="1000" b="1" dirty="0">
                <a:latin typeface="Arial" pitchFamily="34" charset="0"/>
                <a:cs typeface="Arial" pitchFamily="34" charset="0"/>
              </a:rPr>
              <a:t/>
            </a:r>
            <a:br>
              <a:rPr lang="ru-RU" altLang="ru-RU" sz="1000" b="1" dirty="0">
                <a:latin typeface="Arial" pitchFamily="34" charset="0"/>
                <a:cs typeface="Arial" pitchFamily="34" charset="0"/>
              </a:rPr>
            </a:br>
            <a: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Образовательная политика при реализации права детей с ограниченными </a:t>
            </a:r>
            <a:b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возможностями здоровья и инвалидностью на образование за рубежом и в России </a:t>
            </a:r>
            <a:b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1000" b="1" dirty="0" smtClean="0">
                <a:latin typeface="Arial" pitchFamily="34" charset="0"/>
                <a:cs typeface="Arial" pitchFamily="34" charset="0"/>
              </a:rPr>
              <a:t> Вопрос 2. Развитие института инклюзивного образования в России. </a:t>
            </a:r>
            <a:r>
              <a:rPr lang="ru-RU" altLang="ru-RU" sz="10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altLang="ru-RU" sz="1000" b="1" dirty="0" smtClean="0">
                <a:latin typeface="Arial" pitchFamily="34" charset="0"/>
                <a:cs typeface="Arial" pitchFamily="34" charset="0"/>
              </a:rPr>
            </a:br>
            <a:endParaRPr lang="ru-RU" altLang="ru-RU" sz="1000" b="1" dirty="0" smtClean="0">
              <a:latin typeface="Arial" pitchFamily="34" charset="0"/>
              <a:cs typeface="Arial" pitchFamily="34" charset="0"/>
            </a:endParaRPr>
          </a:p>
          <a:p>
            <a:pPr algn="r" defTabSz="457200" eaLnBrk="1" hangingPunct="1"/>
            <a:r>
              <a:rPr lang="ru-RU" altLang="ru-RU" sz="12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200" b="1" dirty="0">
                <a:latin typeface="Times New Roman" pitchFamily="18" charset="0"/>
                <a:cs typeface="Times New Roman" pitchFamily="18" charset="0"/>
              </a:rPr>
            </a:br>
            <a:endParaRPr lang="ru-RU" alt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3279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C:\Users\little_user\AppData\Local\Microsoft\Windows\Temporary Internet Files\Content.IE5\7ZTP83XA\Flag-map_of_Moscow.svg[1].pn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0375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140968"/>
            <a:ext cx="2782731" cy="3700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>
          <a:xfrm>
            <a:off x="179388" y="333375"/>
            <a:ext cx="7275512" cy="36988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12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2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2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2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altLang="ru-RU" sz="1200" b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0825" y="1341438"/>
            <a:ext cx="7849567" cy="5256212"/>
          </a:xfrm>
        </p:spPr>
        <p:txBody>
          <a:bodyPr rtlCol="0">
            <a:noAutofit/>
          </a:bodyPr>
          <a:lstStyle/>
          <a:p>
            <a:pPr marL="0" indent="4500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400" dirty="0" smtClean="0">
                <a:solidFill>
                  <a:schemeClr val="tx1"/>
                </a:solidFill>
              </a:rPr>
              <a:t>В соответствии со Стратегией Правительства Москвы по реализации государственной политики в интересах детей «Московские дети» на 2008-2017 гг. (постановление Правительства Москвы от 25 марта 2008 г. № 195-ПП), в условиях инклюзивного обучения ребенок-инвалид чувствует себя равным среди равных, ему легче войти в обычную жизнь, процесс адаптации и самореализации". В число задач, прописанных данной стратегией входит: </a:t>
            </a:r>
          </a:p>
          <a:p>
            <a:pPr marL="0" lvl="0" algn="just">
              <a:spcBef>
                <a:spcPts val="0"/>
              </a:spcBef>
            </a:pPr>
            <a:r>
              <a:rPr lang="ru-RU" sz="1400" dirty="0" smtClean="0">
                <a:solidFill>
                  <a:schemeClr val="tx1"/>
                </a:solidFill>
              </a:rPr>
              <a:t>интеграция детей с особыми потребностями в систему общего образования и минимизация изолирующих форм получения образования; </a:t>
            </a:r>
          </a:p>
          <a:p>
            <a:pPr marL="0" lvl="0" algn="just">
              <a:spcBef>
                <a:spcPts val="0"/>
              </a:spcBef>
            </a:pPr>
            <a:r>
              <a:rPr lang="ru-RU" sz="1400" dirty="0" smtClean="0">
                <a:solidFill>
                  <a:schemeClr val="tx1"/>
                </a:solidFill>
              </a:rPr>
              <a:t>обеспечение условий для полноценного участия детей-инвалидов и их семей в социальной, культурной, спортивной жизни Москвы; </a:t>
            </a:r>
          </a:p>
          <a:p>
            <a:pPr marL="0" lvl="0" algn="just">
              <a:spcBef>
                <a:spcPts val="0"/>
              </a:spcBef>
            </a:pPr>
            <a:r>
              <a:rPr lang="ru-RU" sz="1400" dirty="0" smtClean="0">
                <a:solidFill>
                  <a:schemeClr val="tx1"/>
                </a:solidFill>
              </a:rPr>
              <a:t>создание системы профессионального (трудового) обучения, доступной каждому ребенку-инвалиду (в соответствии с медицинскими показаниями). </a:t>
            </a:r>
          </a:p>
          <a:p>
            <a:pPr marL="0" indent="450000">
              <a:spcBef>
                <a:spcPts val="0"/>
              </a:spcBef>
              <a:buNone/>
            </a:pPr>
            <a:r>
              <a:rPr lang="ru-RU" sz="1400" dirty="0" smtClean="0">
                <a:solidFill>
                  <a:schemeClr val="tx1"/>
                </a:solidFill>
              </a:rPr>
              <a:t>Опорой становления инклюзивного образования сегодня также являются:</a:t>
            </a:r>
          </a:p>
          <a:p>
            <a:pPr marL="0" lvl="0" algn="just">
              <a:spcBef>
                <a:spcPts val="0"/>
              </a:spcBef>
            </a:pPr>
            <a:r>
              <a:rPr lang="ru-RU" sz="1400" dirty="0" smtClean="0">
                <a:solidFill>
                  <a:schemeClr val="tx1"/>
                </a:solidFill>
              </a:rPr>
              <a:t>государственная программа Российской Федерации «Доступная среда» на 2011-2015 годы, направленная на создание универсальной </a:t>
            </a:r>
            <a:r>
              <a:rPr lang="ru-RU" sz="1400" dirty="0" err="1" smtClean="0">
                <a:solidFill>
                  <a:schemeClr val="tx1"/>
                </a:solidFill>
              </a:rPr>
              <a:t>безбарьерной</a:t>
            </a:r>
            <a:r>
              <a:rPr lang="ru-RU" sz="1400" dirty="0" smtClean="0">
                <a:solidFill>
                  <a:schemeClr val="tx1"/>
                </a:solidFill>
              </a:rPr>
              <a:t> среды, позволяющей обеспечить совместное обучение детей с инвалидностью и лиц, не имеющих нарушений развития;</a:t>
            </a:r>
          </a:p>
          <a:p>
            <a:pPr marL="0" algn="just">
              <a:spcBef>
                <a:spcPts val="0"/>
              </a:spcBef>
            </a:pPr>
            <a:r>
              <a:rPr lang="ru-RU" sz="1400" dirty="0" smtClean="0">
                <a:solidFill>
                  <a:schemeClr val="tx1"/>
                </a:solidFill>
              </a:rPr>
              <a:t>городская целевая программа «Столичное образование» в качестве приоритетного направления развития системы образования детей-инвалидов и детей с ОВЗ рассматривается инклюзивное образование: организация полноценного образовательного процесса в обычных школах совместно со здоровыми сверстниками. По результатам ежегодного мониторинга 316 государственных образовательных организаций реализуют инклюзивные практики образования.</a:t>
            </a:r>
          </a:p>
        </p:txBody>
      </p:sp>
      <p:sp>
        <p:nvSpPr>
          <p:cNvPr id="25604" name="Заголовок 1"/>
          <p:cNvSpPr txBox="1">
            <a:spLocks/>
          </p:cNvSpPr>
          <p:nvPr/>
        </p:nvSpPr>
        <p:spPr bwMode="auto">
          <a:xfrm>
            <a:off x="179388" y="115888"/>
            <a:ext cx="8640762" cy="1224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defTabSz="457200" eaLnBrk="1" hangingPunct="1"/>
            <a:r>
              <a:rPr lang="ru-RU" altLang="ru-RU" sz="1000" b="1" dirty="0">
                <a:latin typeface="Arial" pitchFamily="34" charset="0"/>
                <a:cs typeface="Arial" pitchFamily="34" charset="0"/>
              </a:rPr>
              <a:t>Министерство образования и науки Российской Федерации</a:t>
            </a:r>
            <a:br>
              <a:rPr lang="ru-RU" altLang="ru-RU" sz="1000" b="1" dirty="0">
                <a:latin typeface="Arial" pitchFamily="34" charset="0"/>
                <a:cs typeface="Arial" pitchFamily="34" charset="0"/>
              </a:rPr>
            </a:br>
            <a:r>
              <a:rPr lang="ru-RU" altLang="ru-RU" sz="1000" b="1" dirty="0">
                <a:latin typeface="Arial" pitchFamily="34" charset="0"/>
                <a:cs typeface="Arial" pitchFamily="34" charset="0"/>
              </a:rPr>
              <a:t>ФГАОУ ВПО «Северо-Кавказский федеральный университет»</a:t>
            </a:r>
            <a:br>
              <a:rPr lang="ru-RU" altLang="ru-RU" sz="1000" b="1" dirty="0">
                <a:latin typeface="Arial" pitchFamily="34" charset="0"/>
                <a:cs typeface="Arial" pitchFamily="34" charset="0"/>
              </a:rPr>
            </a:br>
            <a:r>
              <a:rPr lang="ru-RU" altLang="ru-RU" sz="1000" b="1" dirty="0">
                <a:latin typeface="Arial" pitchFamily="34" charset="0"/>
                <a:cs typeface="Arial" pitchFamily="34" charset="0"/>
              </a:rPr>
              <a:t/>
            </a:r>
            <a:br>
              <a:rPr lang="ru-RU" altLang="ru-RU" sz="1000" b="1" dirty="0">
                <a:latin typeface="Arial" pitchFamily="34" charset="0"/>
                <a:cs typeface="Arial" pitchFamily="34" charset="0"/>
              </a:rPr>
            </a:br>
            <a: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Образовательная политика при реализации права детей с ограниченными </a:t>
            </a:r>
            <a:b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возможностями здоровья и инвалидностью на образование за рубежом и в России </a:t>
            </a:r>
            <a:b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1000" b="1" dirty="0" smtClean="0">
                <a:latin typeface="Arial" pitchFamily="34" charset="0"/>
                <a:cs typeface="Arial" pitchFamily="34" charset="0"/>
              </a:rPr>
              <a:t> Вопрос 2. Развитие института инклюзивного образования в России. </a:t>
            </a:r>
            <a:r>
              <a:rPr lang="ru-RU" altLang="ru-RU" sz="10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altLang="ru-RU" sz="1000" b="1" dirty="0" smtClean="0">
                <a:latin typeface="Arial" pitchFamily="34" charset="0"/>
                <a:cs typeface="Arial" pitchFamily="34" charset="0"/>
              </a:rPr>
            </a:br>
            <a:endParaRPr lang="ru-RU" altLang="ru-RU" sz="1000" b="1" dirty="0" smtClean="0">
              <a:latin typeface="Arial" pitchFamily="34" charset="0"/>
              <a:cs typeface="Arial" pitchFamily="34" charset="0"/>
            </a:endParaRPr>
          </a:p>
          <a:p>
            <a:pPr algn="r" defTabSz="457200" eaLnBrk="1" hangingPunct="1"/>
            <a:r>
              <a:rPr lang="ru-RU" altLang="ru-RU" sz="12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200" b="1" dirty="0">
                <a:latin typeface="Times New Roman" pitchFamily="18" charset="0"/>
                <a:cs typeface="Times New Roman" pitchFamily="18" charset="0"/>
              </a:rPr>
            </a:br>
            <a:endParaRPr lang="ru-RU" alt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1879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>
          <a:xfrm>
            <a:off x="179388" y="333375"/>
            <a:ext cx="7275512" cy="36988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12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2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2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2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altLang="ru-RU" sz="1200" b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27" name="Объект 2"/>
          <p:cNvSpPr>
            <a:spLocks noGrp="1"/>
          </p:cNvSpPr>
          <p:nvPr>
            <p:ph sz="quarter" idx="13"/>
          </p:nvPr>
        </p:nvSpPr>
        <p:spPr>
          <a:xfrm>
            <a:off x="250825" y="1341438"/>
            <a:ext cx="8569325" cy="5256212"/>
          </a:xfrm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  <a:spcBef>
                <a:spcPct val="20000"/>
              </a:spcBef>
              <a:buNone/>
            </a:pPr>
            <a:r>
              <a:rPr lang="ru-RU" sz="1600" b="1" dirty="0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Приоритетные направления  модернизации </a:t>
            </a:r>
            <a:r>
              <a:rPr lang="ru-RU" sz="1600" b="1" dirty="0" smtClean="0">
                <a:solidFill>
                  <a:schemeClr val="tx1"/>
                </a:solidFill>
                <a:latin typeface="+mj-lt"/>
              </a:rPr>
              <a:t>образования детей с ОВЗ и инвалидностью </a:t>
            </a:r>
            <a:endParaRPr lang="ru-RU" sz="1600" dirty="0" smtClean="0">
              <a:solidFill>
                <a:schemeClr val="tx1"/>
              </a:solidFill>
              <a:latin typeface="+mj-lt"/>
            </a:endParaRPr>
          </a:p>
          <a:p>
            <a:pPr marL="0" indent="0" algn="just">
              <a:spcBef>
                <a:spcPts val="0"/>
              </a:spcBef>
              <a:buFont typeface="Wingdings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  <a:cs typeface="Times New Roman" pitchFamily="18" charset="0"/>
              </a:rPr>
              <a:t> Совершенствование нормативно-правовой базы, в целях гарантии ребенку с ОВЗ возможности посещать специальные или обычные образовательные учреждения.</a:t>
            </a:r>
          </a:p>
          <a:p>
            <a:pPr marL="0" indent="0" algn="just" eaLnBrk="1" hangingPunct="1">
              <a:spcBef>
                <a:spcPts val="0"/>
              </a:spcBef>
              <a:buFont typeface="Wingdings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  <a:cs typeface="Times New Roman" pitchFamily="18" charset="0"/>
              </a:rPr>
              <a:t> Система раннего выявления и ранней комплексной коррекции нарушений в развитии ребёнка - базовое направление модернизации образования детей с ОВЗ. </a:t>
            </a:r>
            <a:r>
              <a:rPr lang="ru-RU" sz="1600" dirty="0" smtClean="0">
                <a:solidFill>
                  <a:schemeClr val="tx1"/>
                </a:solidFill>
              </a:rPr>
              <a:t>Система мониторинга и учета численности детей с ОВЗ, наличия условий для получения ими образования.</a:t>
            </a:r>
            <a:endParaRPr lang="ru-RU" sz="1600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marL="0" indent="0" algn="just">
              <a:spcBef>
                <a:spcPts val="0"/>
              </a:spcBef>
              <a:buFont typeface="Wingdings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  <a:cs typeface="Times New Roman" pitchFamily="18" charset="0"/>
              </a:rPr>
              <a:t> Создание  условий для получения детьми с ОВЗ психолого-педагогической помощи в образовательных учреждениях, находящихся  в «шаговой доступности» от места их проживания. </a:t>
            </a:r>
          </a:p>
          <a:p>
            <a:pPr marL="0" indent="0" algn="just">
              <a:spcBef>
                <a:spcPts val="0"/>
              </a:spcBef>
              <a:buFont typeface="Wingdings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  <a:cs typeface="Times New Roman" pitchFamily="18" charset="0"/>
              </a:rPr>
              <a:t> Развитие  интегрированных форм воспитания и обучения, образование детей с ОВЗ в условиях инклюзии.</a:t>
            </a:r>
            <a:endParaRPr lang="en-US" sz="1600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marL="0" indent="0" algn="just">
              <a:spcBef>
                <a:spcPts val="0"/>
              </a:spcBef>
              <a:buFont typeface="Wingdings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  <a:cs typeface="Times New Roman" pitchFamily="18" charset="0"/>
              </a:rPr>
              <a:t> Удовлетворение особых образовательных потребностей.</a:t>
            </a:r>
          </a:p>
          <a:p>
            <a:pPr marL="0" indent="0" algn="just">
              <a:spcBef>
                <a:spcPts val="0"/>
              </a:spcBef>
              <a:buFont typeface="Wingdings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</a:rPr>
              <a:t> Организация системной подготовки, переподготовки и повышения квалификации работников органов управления образованием, образовательных учреждений, иных органов и организаций, занимающихся решением вопросов образования детей с ОВЗ.</a:t>
            </a:r>
            <a:endParaRPr lang="ru-RU" sz="1600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marL="0" indent="0" algn="just">
              <a:spcBef>
                <a:spcPts val="0"/>
              </a:spcBef>
              <a:buFont typeface="Wingdings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  <a:cs typeface="Times New Roman" pitchFamily="18" charset="0"/>
              </a:rPr>
              <a:t> Формирование  в обществе, в т.ч. у педагогов и родителей толерантного отношения к детям с ОВЗ, популяризация идей интеграции и инклюзии детей с ОВЗ. </a:t>
            </a:r>
          </a:p>
          <a:p>
            <a:pPr>
              <a:buFont typeface="Wingdings" pitchFamily="2" charset="2"/>
              <a:buChar char="Ø"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 eaLnBrk="1" hangingPunct="1">
              <a:buNone/>
            </a:pPr>
            <a:endParaRPr lang="ru-RU" altLang="ru-RU" sz="1600" dirty="0" smtClean="0"/>
          </a:p>
        </p:txBody>
      </p:sp>
      <p:sp>
        <p:nvSpPr>
          <p:cNvPr id="26628" name="Заголовок 1"/>
          <p:cNvSpPr txBox="1">
            <a:spLocks/>
          </p:cNvSpPr>
          <p:nvPr/>
        </p:nvSpPr>
        <p:spPr bwMode="auto">
          <a:xfrm>
            <a:off x="179388" y="115888"/>
            <a:ext cx="8640762" cy="1152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defTabSz="457200" eaLnBrk="1" hangingPunct="1"/>
            <a:r>
              <a:rPr lang="ru-RU" altLang="ru-RU" sz="1000" b="1" dirty="0">
                <a:latin typeface="Arial" pitchFamily="34" charset="0"/>
                <a:cs typeface="Arial" pitchFamily="34" charset="0"/>
              </a:rPr>
              <a:t>Министерство образования и науки Российской Федерации</a:t>
            </a:r>
            <a:br>
              <a:rPr lang="ru-RU" altLang="ru-RU" sz="1000" b="1" dirty="0">
                <a:latin typeface="Arial" pitchFamily="34" charset="0"/>
                <a:cs typeface="Arial" pitchFamily="34" charset="0"/>
              </a:rPr>
            </a:br>
            <a:r>
              <a:rPr lang="ru-RU" altLang="ru-RU" sz="1000" b="1" dirty="0">
                <a:latin typeface="Arial" pitchFamily="34" charset="0"/>
                <a:cs typeface="Arial" pitchFamily="34" charset="0"/>
              </a:rPr>
              <a:t>ФГАОУ ВПО «Северо-Кавказский федеральный университет»</a:t>
            </a:r>
            <a:br>
              <a:rPr lang="ru-RU" altLang="ru-RU" sz="1000" b="1" dirty="0">
                <a:latin typeface="Arial" pitchFamily="34" charset="0"/>
                <a:cs typeface="Arial" pitchFamily="34" charset="0"/>
              </a:rPr>
            </a:br>
            <a:r>
              <a:rPr lang="ru-RU" altLang="ru-RU" sz="1000" b="1" dirty="0">
                <a:latin typeface="Arial" pitchFamily="34" charset="0"/>
                <a:cs typeface="Arial" pitchFamily="34" charset="0"/>
              </a:rPr>
              <a:t/>
            </a:r>
            <a:br>
              <a:rPr lang="ru-RU" altLang="ru-RU" sz="1000" b="1" dirty="0">
                <a:latin typeface="Arial" pitchFamily="34" charset="0"/>
                <a:cs typeface="Arial" pitchFamily="34" charset="0"/>
              </a:rPr>
            </a:br>
            <a: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Образовательная политика при реализации права детей с ограниченными </a:t>
            </a:r>
            <a:b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возможностями здоровья и инвалидностью на образование за рубежом и в России </a:t>
            </a:r>
            <a:b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1000" b="1" dirty="0" smtClean="0">
                <a:latin typeface="Arial" pitchFamily="34" charset="0"/>
                <a:cs typeface="Arial" pitchFamily="34" charset="0"/>
              </a:rPr>
              <a:t> Вопрос 2. Развитие института инклюзивного образования в России. </a:t>
            </a:r>
            <a:r>
              <a:rPr lang="ru-RU" altLang="ru-RU" sz="10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altLang="ru-RU" sz="1000" b="1" dirty="0" smtClean="0">
                <a:latin typeface="Arial" pitchFamily="34" charset="0"/>
                <a:cs typeface="Arial" pitchFamily="34" charset="0"/>
              </a:rPr>
            </a:br>
            <a:endParaRPr lang="ru-RU" altLang="ru-RU" sz="1000" b="1" dirty="0" smtClean="0">
              <a:latin typeface="Arial" pitchFamily="34" charset="0"/>
              <a:cs typeface="Arial" pitchFamily="34" charset="0"/>
            </a:endParaRPr>
          </a:p>
          <a:p>
            <a:pPr algn="r" defTabSz="457200" eaLnBrk="1" hangingPunct="1"/>
            <a:r>
              <a:rPr lang="ru-RU" altLang="ru-RU" sz="12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200" b="1" dirty="0">
                <a:latin typeface="Times New Roman" pitchFamily="18" charset="0"/>
                <a:cs typeface="Times New Roman" pitchFamily="18" charset="0"/>
              </a:rPr>
            </a:br>
            <a:endParaRPr lang="ru-RU" alt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4593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>
          <a:xfrm>
            <a:off x="179388" y="333375"/>
            <a:ext cx="7275512" cy="36988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12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2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2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2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altLang="ru-RU" sz="1200" b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835223" y="1412776"/>
            <a:ext cx="6984927" cy="5112568"/>
          </a:xfrm>
        </p:spPr>
        <p:txBody>
          <a:bodyPr rtlCol="0">
            <a:normAutofit/>
          </a:bodyPr>
          <a:lstStyle/>
          <a:p>
            <a:pPr marL="0" indent="4500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dirty="0" smtClean="0">
                <a:solidFill>
                  <a:schemeClr val="tx1"/>
                </a:solidFill>
              </a:rPr>
              <a:t>	Все дети, несмотря на свои физические, интеллектуальные, этнические, социальные и иные особенности, должны быть включены в общую систему образования, воспитываться вместе со своими сверстниками по месту жительства. </a:t>
            </a:r>
          </a:p>
          <a:p>
            <a:pPr marL="0" indent="4500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dirty="0" smtClean="0">
                <a:solidFill>
                  <a:schemeClr val="tx1"/>
                </a:solidFill>
              </a:rPr>
              <a:t>Инклюзивное образование не только повышает в обществе статус ребенка с особыми образовательными потребностями и его семьи, но и способствует развитию толерантности и социального равенства.</a:t>
            </a:r>
          </a:p>
          <a:p>
            <a:pPr marL="0" indent="450000" algn="just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1600" b="1" dirty="0" smtClean="0">
                <a:solidFill>
                  <a:schemeClr val="tx1"/>
                </a:solidFill>
              </a:rPr>
              <a:t>Таким образом</a:t>
            </a:r>
            <a:r>
              <a:rPr lang="ru-RU" sz="1600" dirty="0" smtClean="0">
                <a:solidFill>
                  <a:schemeClr val="tx1"/>
                </a:solidFill>
              </a:rPr>
              <a:t>, инклюзивное образование является одним из основных направлений реформы и трансформации системы специального образования во многих странах мира, цель которой – реализация права на образование без дискриминации. В основе трансформации системы специального образования в глобальном контексте и развития инклюзивных подходов в образовании лежат, прежде всего, важнейшие международные правовые акты – декларации и конвенции, заключаемые под эгидой Организации Объединенных Наций (ООН) и Организации Объединенных Наций по вопросам образования, науки и культуры (ЮНЕСКО), касающиеся прав человека и недопустимости дискриминации по какой-либо причине.</a:t>
            </a:r>
          </a:p>
          <a:p>
            <a:pPr marL="0" indent="0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676" name="Заголовок 1"/>
          <p:cNvSpPr txBox="1">
            <a:spLocks/>
          </p:cNvSpPr>
          <p:nvPr/>
        </p:nvSpPr>
        <p:spPr bwMode="auto">
          <a:xfrm>
            <a:off x="179388" y="115888"/>
            <a:ext cx="8640762" cy="1152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defTabSz="457200" eaLnBrk="1" hangingPunct="1"/>
            <a:r>
              <a:rPr lang="ru-RU" altLang="ru-RU" sz="1000" b="1" dirty="0">
                <a:latin typeface="Arial" pitchFamily="34" charset="0"/>
                <a:cs typeface="Arial" pitchFamily="34" charset="0"/>
              </a:rPr>
              <a:t>Министерство образования и науки Российской Федерации</a:t>
            </a:r>
            <a:br>
              <a:rPr lang="ru-RU" altLang="ru-RU" sz="1000" b="1" dirty="0">
                <a:latin typeface="Arial" pitchFamily="34" charset="0"/>
                <a:cs typeface="Arial" pitchFamily="34" charset="0"/>
              </a:rPr>
            </a:br>
            <a:r>
              <a:rPr lang="ru-RU" altLang="ru-RU" sz="1000" b="1" dirty="0">
                <a:latin typeface="Arial" pitchFamily="34" charset="0"/>
                <a:cs typeface="Arial" pitchFamily="34" charset="0"/>
              </a:rPr>
              <a:t>ФГАОУ ВПО «Северо-Кавказский федеральный университет»</a:t>
            </a:r>
            <a:br>
              <a:rPr lang="ru-RU" altLang="ru-RU" sz="1000" b="1" dirty="0">
                <a:latin typeface="Arial" pitchFamily="34" charset="0"/>
                <a:cs typeface="Arial" pitchFamily="34" charset="0"/>
              </a:rPr>
            </a:br>
            <a:r>
              <a:rPr lang="ru-RU" altLang="ru-RU" sz="1000" b="1" dirty="0">
                <a:latin typeface="Arial" pitchFamily="34" charset="0"/>
                <a:cs typeface="Arial" pitchFamily="34" charset="0"/>
              </a:rPr>
              <a:t/>
            </a:r>
            <a:br>
              <a:rPr lang="ru-RU" altLang="ru-RU" sz="1000" b="1" dirty="0">
                <a:latin typeface="Arial" pitchFamily="34" charset="0"/>
                <a:cs typeface="Arial" pitchFamily="34" charset="0"/>
              </a:rPr>
            </a:br>
            <a: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Образовательная политика при реализации права детей с ограниченными </a:t>
            </a:r>
            <a:b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возможностями здоровья и инвалидностью на образование за рубежом и в России </a:t>
            </a:r>
            <a:b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1000" b="1" dirty="0" smtClean="0">
                <a:latin typeface="Arial" pitchFamily="34" charset="0"/>
                <a:cs typeface="Arial" pitchFamily="34" charset="0"/>
              </a:rPr>
              <a:t> Вопрос 2. Развитие института инклюзивного образования в России. </a:t>
            </a:r>
            <a:r>
              <a:rPr lang="ru-RU" altLang="ru-RU" sz="10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altLang="ru-RU" sz="1000" b="1" dirty="0" smtClean="0">
                <a:latin typeface="Arial" pitchFamily="34" charset="0"/>
                <a:cs typeface="Arial" pitchFamily="34" charset="0"/>
              </a:rPr>
            </a:br>
            <a:endParaRPr lang="ru-RU" altLang="ru-RU" sz="1000" b="1" dirty="0" smtClean="0">
              <a:latin typeface="Arial" pitchFamily="34" charset="0"/>
              <a:cs typeface="Arial" pitchFamily="34" charset="0"/>
            </a:endParaRPr>
          </a:p>
          <a:p>
            <a:pPr algn="r" defTabSz="457200" eaLnBrk="1" hangingPunct="1"/>
            <a:r>
              <a:rPr lang="ru-RU" altLang="ru-RU" sz="12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2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200" b="1" dirty="0">
                <a:latin typeface="Times New Roman" pitchFamily="18" charset="0"/>
                <a:cs typeface="Times New Roman" pitchFamily="18" charset="0"/>
              </a:rPr>
            </a:br>
            <a:endParaRPr lang="ru-RU" alt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284984"/>
            <a:ext cx="1727719" cy="1688341"/>
          </a:xfrm>
          <a:prstGeom prst="rect">
            <a:avLst/>
          </a:prstGeom>
        </p:spPr>
      </p:pic>
      <p:pic>
        <p:nvPicPr>
          <p:cNvPr id="14338" name="Picture 2" descr="C:\Users\little_user\AppData\Local\Microsoft\Windows\Temporary Internet Files\Content.IE5\61NAB5WY\icon-arrow-left-green-6097-large[1]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2059426" y="1323799"/>
            <a:ext cx="640365" cy="459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4791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/>
          <p:cNvSpPr>
            <a:spLocks noGrp="1"/>
          </p:cNvSpPr>
          <p:nvPr>
            <p:ph type="title"/>
          </p:nvPr>
        </p:nvSpPr>
        <p:spPr>
          <a:xfrm>
            <a:off x="179388" y="333375"/>
            <a:ext cx="7275512" cy="36988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altLang="ru-RU" sz="1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979712" y="1412776"/>
            <a:ext cx="6841133" cy="5445224"/>
          </a:xfrm>
        </p:spPr>
        <p:txBody>
          <a:bodyPr rtlCol="0">
            <a:normAutofit fontScale="85000" lnSpcReduction="20000"/>
          </a:bodyPr>
          <a:lstStyle/>
          <a:p>
            <a:pPr marL="0" indent="45000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900" dirty="0" smtClean="0">
                <a:solidFill>
                  <a:schemeClr val="tx1"/>
                </a:solidFill>
              </a:rPr>
              <a:t>В Российской Федерации инклюзивное образование, являясь одной из основных форм реализации права на образование для лиц с инвалидностью, должно стать законодательно закрепленным институтом, имеющим все необходимые компоненты, начиная от подготовки полного пакета документов нормативно-правовой базы, определения норм и принципов соответствующего финансирования, механизмов создания специальных условий и принципов адаптации образовательной среды в отношении детей, имеющих особые образовательные потребности.</a:t>
            </a:r>
          </a:p>
          <a:p>
            <a:pPr marL="0" indent="45000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900" dirty="0" smtClean="0">
                <a:solidFill>
                  <a:schemeClr val="tx1"/>
                </a:solidFill>
              </a:rPr>
              <a:t>В связи с этим обеспечение реализации права детей с ограниченными возможностями здоровья на образование рассматривается как одна из важнейших задач государственной политики не только в области образования, но и в области демографического и социально- экономического развития Российской Федерации. </a:t>
            </a:r>
          </a:p>
          <a:p>
            <a:pPr marL="0" indent="45000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900" dirty="0" smtClean="0">
                <a:solidFill>
                  <a:schemeClr val="tx1"/>
                </a:solidFill>
              </a:rPr>
              <a:t> В Конституции РФ и Законе «Об образовании» сказано, что дети с особенностями развития имеют равные со всеми права на образование. Важнейшей задачей модернизации является обеспечение доступности качественного образования, его индивидуализация и дифференциация, систематическое повышение уровня профессиональной компетентности педагогов коррекционно-развивающего обучения, а также создание условий для достижения нового современного качества общего образования.</a:t>
            </a:r>
          </a:p>
          <a:p>
            <a:pPr marL="0" indent="0" eaLnBrk="1" fontAlgn="auto" hangingPunct="1">
              <a:spcAft>
                <a:spcPts val="0"/>
              </a:spcAft>
              <a:buClrTx/>
              <a:buFont typeface="Wingdings 3" charset="2"/>
              <a:buNone/>
              <a:defRPr/>
            </a:pPr>
            <a:endParaRPr lang="ru-RU" sz="1600" dirty="0">
              <a:solidFill>
                <a:schemeClr val="tx1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ClrTx/>
              <a:buFont typeface="Wingdings 3" charset="2"/>
              <a:buNone/>
              <a:defRPr/>
            </a:pPr>
            <a:endParaRPr lang="ru-RU" sz="16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700" name="Заголовок 1"/>
          <p:cNvSpPr txBox="1">
            <a:spLocks/>
          </p:cNvSpPr>
          <p:nvPr/>
        </p:nvSpPr>
        <p:spPr bwMode="auto">
          <a:xfrm>
            <a:off x="179388" y="115888"/>
            <a:ext cx="8640762" cy="1152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defTabSz="457200" eaLnBrk="1" hangingPunct="1"/>
            <a:r>
              <a:rPr lang="ru-RU" altLang="ru-RU" sz="1000" b="1" dirty="0">
                <a:latin typeface="Arial" pitchFamily="34" charset="0"/>
                <a:cs typeface="Arial" pitchFamily="34" charset="0"/>
              </a:rPr>
              <a:t>Министерство образования и науки Российской Федерации</a:t>
            </a:r>
            <a:br>
              <a:rPr lang="ru-RU" altLang="ru-RU" sz="1000" b="1" dirty="0">
                <a:latin typeface="Arial" pitchFamily="34" charset="0"/>
                <a:cs typeface="Arial" pitchFamily="34" charset="0"/>
              </a:rPr>
            </a:br>
            <a:r>
              <a:rPr lang="ru-RU" altLang="ru-RU" sz="1000" b="1" dirty="0">
                <a:latin typeface="Arial" pitchFamily="34" charset="0"/>
                <a:cs typeface="Arial" pitchFamily="34" charset="0"/>
              </a:rPr>
              <a:t>ФГАОУ ВПО «Северо-Кавказский федеральный университет»</a:t>
            </a:r>
            <a:br>
              <a:rPr lang="ru-RU" altLang="ru-RU" sz="1000" b="1" dirty="0">
                <a:latin typeface="Arial" pitchFamily="34" charset="0"/>
                <a:cs typeface="Arial" pitchFamily="34" charset="0"/>
              </a:rPr>
            </a:br>
            <a:r>
              <a:rPr lang="ru-RU" altLang="ru-RU" sz="1000" b="1" dirty="0">
                <a:latin typeface="Arial" pitchFamily="34" charset="0"/>
                <a:cs typeface="Arial" pitchFamily="34" charset="0"/>
              </a:rPr>
              <a:t/>
            </a:r>
            <a:br>
              <a:rPr lang="ru-RU" altLang="ru-RU" sz="1000" b="1" dirty="0">
                <a:latin typeface="Arial" pitchFamily="34" charset="0"/>
                <a:cs typeface="Arial" pitchFamily="34" charset="0"/>
              </a:rPr>
            </a:br>
            <a: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Образовательная политика при реализации права детей с ограниченными </a:t>
            </a:r>
            <a:b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возможностями здоровья и инвалидностью на образование за рубежом и в России </a:t>
            </a:r>
            <a:b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1000" b="1" dirty="0" smtClean="0">
                <a:latin typeface="Arial" pitchFamily="34" charset="0"/>
                <a:cs typeface="Arial" pitchFamily="34" charset="0"/>
              </a:rPr>
              <a:t> Вопрос 2. Развитие института инклюзивного образования в России. </a:t>
            </a:r>
            <a:r>
              <a:rPr lang="ru-RU" altLang="ru-RU" sz="10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altLang="ru-RU" sz="1000" b="1" dirty="0" smtClean="0">
                <a:latin typeface="Arial" pitchFamily="34" charset="0"/>
                <a:cs typeface="Arial" pitchFamily="34" charset="0"/>
              </a:rPr>
            </a:br>
            <a:endParaRPr lang="ru-RU" altLang="ru-RU" sz="1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284984"/>
            <a:ext cx="1727719" cy="1688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63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323850" y="188913"/>
            <a:ext cx="8569325" cy="1223863"/>
          </a:xfrm>
        </p:spPr>
        <p:txBody>
          <a:bodyPr>
            <a:normAutofit fontScale="90000"/>
          </a:bodyPr>
          <a:lstStyle/>
          <a:p>
            <a:pPr algn="r" eaLnBrk="1" hangingPunct="1"/>
            <a:r>
              <a:rPr lang="ru-RU" alt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Министерство образования и науки Российской Федерации</a:t>
            </a:r>
            <a:br>
              <a:rPr lang="ru-RU" alt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alt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ФГАОУ ВПО «Северо-Кавказский федеральный университет»</a:t>
            </a:r>
            <a:br>
              <a:rPr lang="ru-RU" alt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alt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alt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Образовательная политика при реализации права детей с ограниченными </a:t>
            </a:r>
            <a:b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возможностями здоровья и инвалидностью на образование за рубежом и в России </a:t>
            </a:r>
            <a:b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Вопрос 1. Изучение зарубежного опыта реализации концепции инклюзивного образования детей с ОВЗ и инвалидностью</a:t>
            </a:r>
            <a:r>
              <a:rPr lang="ru-RU" sz="1200" b="1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/>
            </a:r>
            <a:br>
              <a:rPr lang="ru-RU" sz="1200" b="1" dirty="0" smtClean="0">
                <a:solidFill>
                  <a:schemeClr val="tx1"/>
                </a:solidFill>
                <a:cs typeface="Times New Roman" panose="02020603050405020304" pitchFamily="18" charset="0"/>
              </a:rPr>
            </a:br>
            <a:r>
              <a:rPr lang="ru-RU" altLang="ru-RU" sz="1200" b="1" dirty="0" smtClean="0">
                <a:solidFill>
                  <a:schemeClr val="tx1"/>
                </a:solidFill>
                <a:cs typeface="Times New Roman" pitchFamily="18" charset="0"/>
              </a:rPr>
              <a:t/>
            </a:r>
            <a:br>
              <a:rPr lang="ru-RU" altLang="ru-RU" sz="1200" b="1" dirty="0" smtClean="0">
                <a:solidFill>
                  <a:schemeClr val="tx1"/>
                </a:solidFill>
                <a:cs typeface="Times New Roman" pitchFamily="18" charset="0"/>
              </a:rPr>
            </a:br>
            <a:r>
              <a:rPr lang="ru-RU" alt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alt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904429" y="2132856"/>
            <a:ext cx="7204075" cy="4680520"/>
          </a:xfrm>
        </p:spPr>
        <p:txBody>
          <a:bodyPr rtlCol="0">
            <a:normAutofit fontScale="25000" lnSpcReduction="20000"/>
          </a:bodyPr>
          <a:lstStyle/>
          <a:p>
            <a:pPr marL="0" indent="450000" algn="just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Wingdings 3" charset="2"/>
              <a:buNone/>
              <a:defRPr/>
            </a:pPr>
            <a:r>
              <a:rPr lang="ru-RU" sz="6400" dirty="0" smtClean="0">
                <a:solidFill>
                  <a:schemeClr val="tx1"/>
                </a:solidFill>
              </a:rPr>
              <a:t>Современный мир переживает коренную смену подходов к образованию и к </a:t>
            </a:r>
            <a:r>
              <a:rPr lang="ru-RU" sz="6400" dirty="0" err="1" smtClean="0">
                <a:solidFill>
                  <a:schemeClr val="tx1"/>
                </a:solidFill>
              </a:rPr>
              <a:t>социокультурной</a:t>
            </a:r>
            <a:r>
              <a:rPr lang="ru-RU" sz="6400" dirty="0" smtClean="0">
                <a:solidFill>
                  <a:schemeClr val="tx1"/>
                </a:solidFill>
              </a:rPr>
              <a:t> политике в целом. Изменения в общественном сознании вызвали появление новой парадигмы образования, которая опирается на подходы и понятия, выработанные современной практикой. К ним можно отнести, в частности, понятие «инклюзивное образование».</a:t>
            </a:r>
            <a:r>
              <a:rPr lang="ru-RU" sz="6400" dirty="0" smtClean="0"/>
              <a:t> </a:t>
            </a:r>
          </a:p>
          <a:p>
            <a:pPr marL="0" indent="450000" algn="just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Tx/>
              <a:buFont typeface="Wingdings 3" charset="2"/>
              <a:buNone/>
              <a:defRPr/>
            </a:pPr>
            <a:r>
              <a:rPr lang="ru-RU" sz="6400" dirty="0" smtClean="0">
                <a:solidFill>
                  <a:schemeClr val="tx1"/>
                </a:solidFill>
              </a:rPr>
              <a:t>ЮНЕСКО дала наиболее универсальное определение инклюзивного образования как целостного феномена, предполагающего равный доступ к качественному образованию всех детей без исключения. Оно базируется, на гуманизме, развитии интеллекта и творческих способностей, балансе интеллектуальных, этнических, эмоциональных и физиологических компонентов личности.</a:t>
            </a:r>
          </a:p>
          <a:p>
            <a:pPr marL="0" indent="450000" algn="just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Tx/>
              <a:buNone/>
              <a:defRPr/>
            </a:pPr>
            <a:r>
              <a:rPr lang="ru-RU" sz="6400" dirty="0" smtClean="0">
                <a:solidFill>
                  <a:schemeClr val="tx1"/>
                </a:solidFill>
              </a:rPr>
              <a:t>Получение детьми с ОВЗ и детьми-инвалидами образования является одним из основных и неотъемлемых условий их успешной социализации, обеспечения их полноценного участия в жизни общества, эффективной самореализации в различных видах профессиональной и социальной деятельности. </a:t>
            </a:r>
          </a:p>
          <a:p>
            <a:pPr marL="0" indent="450000" algn="just" eaLnBrk="1" fontAlgn="auto" hangingPunct="1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Tx/>
              <a:buFont typeface="Wingdings 3" charset="2"/>
              <a:buNone/>
              <a:defRPr/>
            </a:pPr>
            <a:endParaRPr lang="ru-RU" sz="5600" b="1" dirty="0" smtClean="0">
              <a:solidFill>
                <a:schemeClr val="tx1"/>
              </a:solidFill>
            </a:endParaRPr>
          </a:p>
          <a:p>
            <a:pPr marL="0" indent="0"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 3" charset="2"/>
              <a:buNone/>
              <a:defRPr/>
            </a:pPr>
            <a:endParaRPr lang="ru-RU" sz="170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marL="0" indent="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 3" charset="2"/>
              <a:buNone/>
              <a:defRPr/>
            </a:pPr>
            <a:endPara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 3" charset="2"/>
              <a:buNone/>
              <a:defRPr/>
            </a:pPr>
            <a:endPara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 3" charset="2"/>
              <a:buNone/>
              <a:defRPr/>
            </a:pPr>
            <a:r>
              <a:rPr lang="ru-R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 3" charset="2"/>
              <a:buChar char=""/>
              <a:defRPr/>
            </a:pPr>
            <a:endParaRPr lang="ru-RU" sz="16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284984"/>
            <a:ext cx="1727719" cy="1688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050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201613" y="115888"/>
            <a:ext cx="8691562" cy="1152872"/>
          </a:xfrm>
        </p:spPr>
        <p:txBody>
          <a:bodyPr>
            <a:normAutofit fontScale="90000"/>
          </a:bodyPr>
          <a:lstStyle/>
          <a:p>
            <a:pPr algn="r" eaLnBrk="1" hangingPunct="1"/>
            <a:r>
              <a:rPr lang="ru-RU" altLang="ru-RU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Министерство образования и науки Российской Федерации</a:t>
            </a:r>
            <a:br>
              <a:rPr lang="ru-RU" altLang="ru-RU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altLang="ru-RU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ФГАОУ ВПО «Северо-Кавказский федеральный университет»</a:t>
            </a:r>
            <a:br>
              <a:rPr lang="ru-RU" altLang="ru-RU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altLang="ru-RU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altLang="ru-RU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Образовательная политика при реализации права детей с ограниченными </a:t>
            </a:r>
            <a:b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возможностями здоровья и инвалидностью на образование за рубежом и в России </a:t>
            </a:r>
            <a:b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Вопрос 1. Изучение зарубежного опыта реализации концепции инклюзивного образования детей с ОВЗ и </a:t>
            </a:r>
            <a: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инвалидностью</a:t>
            </a:r>
            <a:r>
              <a:rPr lang="ru-RU" sz="1000" b="1" dirty="0" smtClean="0">
                <a:solidFill>
                  <a:schemeClr val="tx1"/>
                </a:solidFill>
              </a:rPr>
              <a:t> </a:t>
            </a:r>
            <a:r>
              <a:rPr lang="ru-RU" alt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altLang="ru-RU" sz="1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49833" y="1412776"/>
            <a:ext cx="7202487" cy="4392488"/>
          </a:xfrm>
        </p:spPr>
        <p:txBody>
          <a:bodyPr rtlCol="0">
            <a:normAutofit/>
          </a:bodyPr>
          <a:lstStyle/>
          <a:p>
            <a:pPr marL="0" indent="450000" algn="just" eaLnBrk="1" fontAlgn="auto" hangingPunct="1">
              <a:spcBef>
                <a:spcPts val="0"/>
              </a:spcBef>
              <a:spcAft>
                <a:spcPts val="1200"/>
              </a:spcAft>
              <a:buClrTx/>
              <a:buNone/>
              <a:defRPr/>
            </a:pPr>
            <a:r>
              <a:rPr lang="ru-RU" sz="1600" dirty="0" smtClean="0">
                <a:solidFill>
                  <a:schemeClr val="tx1"/>
                </a:solidFill>
              </a:rPr>
              <a:t>Исторические факты свидетельствуют, как за последние двести лет постепенно изменялся вектор отношения общества к детям инвалидам: полное неприятие и даже уничтожение - сегрегация - интеграция - инклюзия. </a:t>
            </a:r>
          </a:p>
          <a:p>
            <a:pPr marL="0" indent="450000" algn="just" eaLnBrk="1" fontAlgn="auto" hangingPunct="1">
              <a:spcBef>
                <a:spcPts val="0"/>
              </a:spcBef>
              <a:spcAft>
                <a:spcPts val="1200"/>
              </a:spcAft>
              <a:buClrTx/>
              <a:buNone/>
              <a:defRPr/>
            </a:pPr>
            <a:r>
              <a:rPr lang="ru-RU" sz="1600" dirty="0" smtClean="0">
                <a:solidFill>
                  <a:schemeClr val="tx1"/>
                </a:solidFill>
              </a:rPr>
              <a:t>Трансформация идеологии общества к детям с ОВЗ, обусловила усиление внимания со стороны государств и правительств не только к разработке и внедрению мер социальной защиты и поддержки данной категории детей, но и принятие целого ряда законодательных актов, регламентирующих образовательные процессы. </a:t>
            </a:r>
          </a:p>
          <a:p>
            <a:pPr marL="0" indent="450000" algn="just" eaLnBrk="1" fontAlgn="auto" hangingPunct="1">
              <a:spcBef>
                <a:spcPts val="0"/>
              </a:spcBef>
              <a:spcAft>
                <a:spcPts val="1200"/>
              </a:spcAft>
              <a:buClrTx/>
              <a:buNone/>
              <a:defRPr/>
            </a:pPr>
            <a:r>
              <a:rPr lang="ru-RU" sz="1600" dirty="0" smtClean="0">
                <a:solidFill>
                  <a:schemeClr val="tx1"/>
                </a:solidFill>
              </a:rPr>
              <a:t>Анализ зарубежных исследований показал, что в период с начала </a:t>
            </a:r>
            <a:r>
              <a:rPr lang="en-US" sz="1600" dirty="0" smtClean="0">
                <a:solidFill>
                  <a:schemeClr val="tx1"/>
                </a:solidFill>
              </a:rPr>
              <a:t>XIX</a:t>
            </a:r>
            <a:r>
              <a:rPr lang="ru-RU" sz="1600" dirty="0" smtClean="0">
                <a:solidFill>
                  <a:schemeClr val="tx1"/>
                </a:solidFill>
              </a:rPr>
              <a:t> века до середины </a:t>
            </a:r>
            <a:r>
              <a:rPr lang="en-US" sz="1600" dirty="0" smtClean="0">
                <a:solidFill>
                  <a:schemeClr val="tx1"/>
                </a:solidFill>
              </a:rPr>
              <a:t>XX</a:t>
            </a:r>
            <a:r>
              <a:rPr lang="ru-RU" sz="1600" dirty="0" smtClean="0">
                <a:solidFill>
                  <a:schemeClr val="tx1"/>
                </a:solidFill>
              </a:rPr>
              <a:t> века в Австралии, Австрии, Англии, Германии, Дании, Италии, Нидерландах, США, Франции, Швеции, являющихся центрами мировой культурной, научной и политической жизни, происходит стремительное становление систем специального образования, базирующееся на официальной нормативно-правовой основе.</a:t>
            </a:r>
          </a:p>
        </p:txBody>
      </p:sp>
      <p:pic>
        <p:nvPicPr>
          <p:cNvPr id="1026" name="Picture 2" descr="C:\Users\little_user\AppData\Local\Microsoft\Windows\Temporary Internet Files\Content.IE5\EXHHN5JJ\6d2bc4ede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4855" y="1268760"/>
            <a:ext cx="1246249" cy="838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little_user\AppData\Local\Microsoft\Windows\Temporary Internet Files\Content.IE5\EXHHN5JJ\Flag_of_Austria_(state).svg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4855" y="2186687"/>
            <a:ext cx="1246249" cy="810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little_user\AppData\Local\Microsoft\Windows\Temporary Internet Files\Content.IE5\5H5JROR8\130px-Union_flag_1606_(Kings_Colors).svg[1]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4855" y="3118098"/>
            <a:ext cx="1292212" cy="74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little_user\AppData\Local\Microsoft\Windows\Temporary Internet Files\Content.IE5\EXHHN5JJ\Flag_of_Germany.svg[1]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4855" y="3960709"/>
            <a:ext cx="1274057" cy="764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little_user\AppData\Local\Microsoft\Windows\Temporary Internet Files\Content.IE5\7ZTP83XA\Flag_of_Denmark.svg[1]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4855" y="4837621"/>
            <a:ext cx="1279722" cy="823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little_user\AppData\Local\Microsoft\Windows\Temporary Internet Files\Content.IE5\7ZTP83XA\bandeira-da-italia[1]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7372" y="5805264"/>
            <a:ext cx="1460972" cy="925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little_user\AppData\Local\Microsoft\Windows\Temporary Internet Files\Content.IE5\5H5JROR8\150px-Flag_of_the_Netherlands.svg[1]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6028" y="5805264"/>
            <a:ext cx="1365972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little_user\AppData\Local\Microsoft\Windows\Temporary Internet Files\Content.IE5\EXHHN5JJ\StarSpangledBannerFlag.svg[1]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4085" y="5796405"/>
            <a:ext cx="1420083" cy="944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C:\Users\little_user\AppData\Local\Microsoft\Windows\Temporary Internet Files\Content.IE5\7ZTP83XA\Flag_of_Sweden.svg[1]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5796405"/>
            <a:ext cx="1461254" cy="944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1" name="Picture 17" descr="C:\Users\little_user\AppData\Local\Microsoft\Windows\Temporary Internet Files\Content.IE5\7ZTP83XA\Flag_of_Russia.svg[1]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4856" y="5804571"/>
            <a:ext cx="1279722" cy="851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3" name="Picture 19" descr="C:\Users\little_user\AppData\Local\Microsoft\Windows\Temporary Internet Files\Content.IE5\EXHHN5JJ\800px-Drapeau_royal_de_France[1]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796405"/>
            <a:ext cx="1423734" cy="946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12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Заголовок 1"/>
          <p:cNvSpPr>
            <a:spLocks noGrp="1"/>
          </p:cNvSpPr>
          <p:nvPr>
            <p:ph type="title"/>
          </p:nvPr>
        </p:nvSpPr>
        <p:spPr>
          <a:xfrm>
            <a:off x="204788" y="188913"/>
            <a:ext cx="8688387" cy="1151855"/>
          </a:xfrm>
        </p:spPr>
        <p:txBody>
          <a:bodyPr>
            <a:normAutofit fontScale="90000"/>
          </a:bodyPr>
          <a:lstStyle/>
          <a:p>
            <a:pPr algn="r" eaLnBrk="1" hangingPunct="1"/>
            <a:r>
              <a:rPr lang="ru-RU" altLang="ru-RU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Министерство образования и науки Российской Федерации</a:t>
            </a:r>
            <a:br>
              <a:rPr lang="ru-RU" altLang="ru-RU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altLang="ru-RU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ФГАОУ ВПО «Северо-Кавказский федеральный университет»</a:t>
            </a:r>
            <a:br>
              <a:rPr lang="ru-RU" altLang="ru-RU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altLang="ru-RU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altLang="ru-RU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Образовательная политика при реализации права детей с ограниченными </a:t>
            </a:r>
            <a:b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возможностями здоровья и инвалидностью на образование за рубежом и в России </a:t>
            </a:r>
            <a:b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Вопрос 1. Изучение зарубежного опыта реализации концепции инклюзивного образования детей с ОВЗ и инвалидностью </a:t>
            </a:r>
            <a:r>
              <a:rPr lang="ru-RU" alt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alt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endParaRPr lang="ru-RU" altLang="ru-RU" sz="12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77813" y="1484784"/>
            <a:ext cx="8614667" cy="5040560"/>
          </a:xfrm>
        </p:spPr>
        <p:txBody>
          <a:bodyPr rtlCol="0">
            <a:normAutofit/>
          </a:bodyPr>
          <a:lstStyle/>
          <a:p>
            <a:pPr marL="0" indent="450000" algn="just" eaLnBrk="1" hangingPunct="1">
              <a:buNone/>
            </a:pPr>
            <a:r>
              <a:rPr lang="ru-RU" sz="1600" dirty="0" smtClean="0">
                <a:solidFill>
                  <a:schemeClr val="tx1"/>
                </a:solidFill>
              </a:rPr>
              <a:t>Реформирование мировой педагогической системы в направлении интеграции системы специального образования с общим образованием.</a:t>
            </a:r>
          </a:p>
          <a:p>
            <a:pPr marL="0" indent="450000" algn="just" eaLnBrk="1" hangingPunct="1">
              <a:buNone/>
            </a:pPr>
            <a:r>
              <a:rPr lang="ru-RU" sz="1600" dirty="0" smtClean="0">
                <a:solidFill>
                  <a:schemeClr val="tx1"/>
                </a:solidFill>
              </a:rPr>
              <a:t>Правовые документы: </a:t>
            </a:r>
          </a:p>
          <a:p>
            <a:pPr marL="0" indent="0" algn="just" eaLnBrk="1" hangingPunct="1">
              <a:buFont typeface="Wingdings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</a:rPr>
              <a:t> </a:t>
            </a:r>
            <a:r>
              <a:rPr lang="ru-RU" sz="1600" dirty="0" smtClean="0">
                <a:solidFill>
                  <a:srgbClr val="FF0000"/>
                </a:solidFill>
              </a:rPr>
              <a:t>20 декабря 1993 года </a:t>
            </a:r>
            <a:r>
              <a:rPr lang="ru-RU" sz="1600" dirty="0" smtClean="0">
                <a:solidFill>
                  <a:schemeClr val="tx1"/>
                </a:solidFill>
              </a:rPr>
              <a:t>«Стандартные правила обеспечения равных возможностей для инвалидов», принятые ООН; </a:t>
            </a:r>
          </a:p>
          <a:p>
            <a:pPr marL="0" indent="0" algn="just" eaLnBrk="1" hangingPunct="1">
              <a:buFont typeface="Wingdings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</a:rPr>
              <a:t> в </a:t>
            </a:r>
            <a:r>
              <a:rPr lang="ru-RU" sz="1600" dirty="0" smtClean="0">
                <a:solidFill>
                  <a:srgbClr val="FF0000"/>
                </a:solidFill>
              </a:rPr>
              <a:t>1994 году</a:t>
            </a:r>
            <a:r>
              <a:rPr lang="ru-RU" sz="1600" dirty="0" smtClean="0">
                <a:solidFill>
                  <a:schemeClr val="tx1"/>
                </a:solidFill>
              </a:rPr>
              <a:t> принятие большинством стран мира </a:t>
            </a:r>
            <a:r>
              <a:rPr lang="ru-RU" sz="1600" dirty="0" err="1" smtClean="0">
                <a:solidFill>
                  <a:schemeClr val="tx1"/>
                </a:solidFill>
              </a:rPr>
              <a:t>Саламанской</a:t>
            </a:r>
            <a:r>
              <a:rPr lang="ru-RU" sz="1600" dirty="0" smtClean="0">
                <a:solidFill>
                  <a:schemeClr val="tx1"/>
                </a:solidFill>
              </a:rPr>
              <a:t> декларации «О принципах, политике и практической деятельности в сфере образования лиц с особыми потребностями»; </a:t>
            </a:r>
          </a:p>
          <a:p>
            <a:pPr marL="0" indent="0" algn="just" eaLnBrk="1" hangingPunct="1">
              <a:buFont typeface="Wingdings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</a:rPr>
              <a:t> введен термин «инклюзивное образование», принцип инклюзивного образования был признан основополагающим ядром реализации программы «Образование для всех» к </a:t>
            </a:r>
            <a:r>
              <a:rPr lang="ru-RU" sz="1600" dirty="0" smtClean="0">
                <a:solidFill>
                  <a:srgbClr val="FF0000"/>
                </a:solidFill>
              </a:rPr>
              <a:t>2015 году</a:t>
            </a:r>
            <a:r>
              <a:rPr lang="ru-RU" sz="1600" dirty="0" smtClean="0">
                <a:solidFill>
                  <a:schemeClr val="tx1"/>
                </a:solidFill>
              </a:rPr>
              <a:t>;</a:t>
            </a:r>
          </a:p>
          <a:p>
            <a:pPr marL="0" indent="0" algn="just" eaLnBrk="1" hangingPunct="1">
              <a:buFont typeface="Wingdings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</a:rPr>
              <a:t> </a:t>
            </a:r>
            <a:r>
              <a:rPr lang="ru-RU" sz="1600" dirty="0" smtClean="0">
                <a:solidFill>
                  <a:srgbClr val="FF0000"/>
                </a:solidFill>
              </a:rPr>
              <a:t>13 декабря 2006</a:t>
            </a:r>
            <a:r>
              <a:rPr lang="ru-RU" sz="1600" dirty="0" smtClean="0">
                <a:solidFill>
                  <a:schemeClr val="tx1"/>
                </a:solidFill>
              </a:rPr>
              <a:t> года принята резолюцией 61/106 Генеральной Ассамблеи ООН «Конвенция о правах инвалидов».</a:t>
            </a:r>
            <a:r>
              <a:rPr lang="ru-RU" sz="1600" dirty="0" smtClean="0"/>
              <a:t> </a:t>
            </a:r>
            <a:r>
              <a:rPr lang="ru-RU" sz="1600" dirty="0" smtClean="0">
                <a:solidFill>
                  <a:schemeClr val="tx1"/>
                </a:solidFill>
              </a:rPr>
              <a:t>В статье 24</a:t>
            </a:r>
            <a:br>
              <a:rPr lang="ru-RU" sz="1600" dirty="0" smtClean="0">
                <a:solidFill>
                  <a:schemeClr val="tx1"/>
                </a:solidFill>
              </a:rPr>
            </a:br>
            <a:r>
              <a:rPr lang="ru-RU" sz="1600" dirty="0" smtClean="0">
                <a:solidFill>
                  <a:schemeClr val="tx1"/>
                </a:solidFill>
              </a:rPr>
              <a:t>об образовании записано:</a:t>
            </a:r>
            <a:r>
              <a:rPr lang="ru-RU" sz="1600" dirty="0" smtClean="0"/>
              <a:t> </a:t>
            </a:r>
            <a:r>
              <a:rPr lang="ru-RU" sz="1600" dirty="0" smtClean="0">
                <a:solidFill>
                  <a:schemeClr val="tx1"/>
                </a:solidFill>
              </a:rPr>
              <a:t>«Государства-участники признают право инвалидов на образование. В целях реализации этого права без дискриминации и на основе равенства возможностей государства-участники обеспечивают инклюзивное образование на всех уровнях и обучение в течение всей жизни…»</a:t>
            </a:r>
          </a:p>
          <a:p>
            <a:pPr marL="0" indent="0" algn="just" eaLnBrk="1" hangingPunct="1">
              <a:buFont typeface="Wingdings" pitchFamily="2" charset="2"/>
              <a:buChar char="Ø"/>
            </a:pPr>
            <a:endParaRPr lang="ru-RU" sz="1600" dirty="0" smtClean="0">
              <a:solidFill>
                <a:schemeClr val="tx1"/>
              </a:solidFill>
            </a:endParaRPr>
          </a:p>
          <a:p>
            <a:pPr marL="0" indent="0" algn="just" eaLnBrk="1" hangingPunct="1">
              <a:buFont typeface="Wingdings" pitchFamily="2" charset="2"/>
              <a:buChar char="Ø"/>
            </a:pPr>
            <a:endParaRPr lang="ru-RU" altLang="ru-RU" sz="1600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marL="0" indent="0" eaLnBrk="1" fontAlgn="auto" hangingPunct="1">
              <a:lnSpc>
                <a:spcPct val="90000"/>
              </a:lnSpc>
              <a:spcAft>
                <a:spcPts val="0"/>
              </a:spcAft>
              <a:buClrTx/>
              <a:buFont typeface="Wingdings 3" charset="2"/>
              <a:buNone/>
              <a:defRPr/>
            </a:pPr>
            <a:endParaRPr lang="ru-RU" sz="1600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9535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little_user\AppData\Local\Microsoft\Windows\Temporary Internet Files\Content.IE5\EXHHN5JJ\Continents_vide_couleurs[1]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132856"/>
            <a:ext cx="8141688" cy="4024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3" name="Заголовок 1"/>
          <p:cNvSpPr>
            <a:spLocks noGrp="1"/>
          </p:cNvSpPr>
          <p:nvPr>
            <p:ph type="title"/>
          </p:nvPr>
        </p:nvSpPr>
        <p:spPr>
          <a:xfrm>
            <a:off x="179388" y="115888"/>
            <a:ext cx="8640762" cy="1152872"/>
          </a:xfrm>
        </p:spPr>
        <p:txBody>
          <a:bodyPr>
            <a:normAutofit fontScale="90000"/>
          </a:bodyPr>
          <a:lstStyle/>
          <a:p>
            <a:pPr algn="r" eaLnBrk="1" hangingPunct="1"/>
            <a:r>
              <a:rPr lang="ru-RU" altLang="ru-RU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Министерство образования и науки Российской Федерации</a:t>
            </a:r>
            <a:br>
              <a:rPr lang="ru-RU" altLang="ru-RU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altLang="ru-RU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ФГАОУ ВПО «Северо-Кавказский федеральный университет»</a:t>
            </a:r>
            <a:br>
              <a:rPr lang="ru-RU" altLang="ru-RU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altLang="ru-RU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altLang="ru-RU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Образовательная политика при реализации права детей с ограниченными </a:t>
            </a:r>
            <a:b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возможностями здоровья и инвалидностью на образование за рубежом и в России </a:t>
            </a:r>
            <a:b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Вопрос 1. Изучение зарубежного опыта реализации концепции инклюзивного образования детей с ОВЗ и инвалидностью </a:t>
            </a:r>
            <a:r>
              <a:rPr lang="ru-RU" altLang="ru-RU" sz="1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altLang="ru-RU" sz="1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endParaRPr lang="ru-RU" altLang="ru-RU" sz="10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42" name="Объект 2"/>
          <p:cNvSpPr>
            <a:spLocks noGrp="1"/>
          </p:cNvSpPr>
          <p:nvPr>
            <p:ph sz="quarter" idx="13"/>
          </p:nvPr>
        </p:nvSpPr>
        <p:spPr>
          <a:xfrm>
            <a:off x="539750" y="1556792"/>
            <a:ext cx="8280722" cy="5040858"/>
          </a:xfrm>
        </p:spPr>
        <p:txBody>
          <a:bodyPr>
            <a:normAutofit/>
          </a:bodyPr>
          <a:lstStyle/>
          <a:p>
            <a:pPr marL="0" indent="450000" algn="just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ru-RU" sz="1800" b="1" dirty="0" smtClean="0">
                <a:solidFill>
                  <a:schemeClr val="tx1"/>
                </a:solidFill>
              </a:rPr>
              <a:t>Современная образовательная политика за рубежом</a:t>
            </a:r>
          </a:p>
          <a:p>
            <a:pPr marL="0" indent="450000" algn="just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ru-RU" sz="1800" dirty="0" smtClean="0">
                <a:solidFill>
                  <a:schemeClr val="tx1"/>
                </a:solidFill>
              </a:rPr>
              <a:t>Подходы: </a:t>
            </a:r>
          </a:p>
          <a:p>
            <a:pPr marL="0" indent="0"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ru-RU" sz="1800" dirty="0" smtClean="0">
                <a:solidFill>
                  <a:schemeClr val="tx1"/>
                </a:solidFill>
              </a:rPr>
              <a:t> расширение доступа к образованию </a:t>
            </a:r>
            <a:r>
              <a:rPr lang="en-US" sz="1800" dirty="0" smtClean="0">
                <a:solidFill>
                  <a:schemeClr val="tx1"/>
                </a:solidFill>
              </a:rPr>
              <a:t>(widening participation), </a:t>
            </a:r>
            <a:r>
              <a:rPr lang="ru-RU" sz="1800" dirty="0" smtClean="0">
                <a:solidFill>
                  <a:schemeClr val="tx1"/>
                </a:solidFill>
              </a:rPr>
              <a:t>   </a:t>
            </a:r>
            <a:r>
              <a:rPr lang="ru-RU" sz="1800" dirty="0" err="1" smtClean="0">
                <a:solidFill>
                  <a:schemeClr val="tx1"/>
                </a:solidFill>
              </a:rPr>
              <a:t>мэйнстриминг</a:t>
            </a:r>
            <a:r>
              <a:rPr lang="en-US" sz="1800" dirty="0" smtClean="0">
                <a:solidFill>
                  <a:schemeClr val="tx1"/>
                </a:solidFill>
              </a:rPr>
              <a:t> (mainstreaming)</a:t>
            </a:r>
            <a:r>
              <a:rPr lang="ru-RU" sz="1800" dirty="0" smtClean="0">
                <a:solidFill>
                  <a:schemeClr val="tx1"/>
                </a:solidFill>
              </a:rPr>
              <a:t> -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ru-RU" sz="1800" dirty="0" smtClean="0">
                <a:solidFill>
                  <a:schemeClr val="tx1"/>
                </a:solidFill>
              </a:rPr>
              <a:t>ученики с ограниченными возможностями общаются со сверстниками на праздниках, в различных досуговых программах;</a:t>
            </a:r>
          </a:p>
          <a:p>
            <a:pPr marL="0" indent="0"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ru-RU" sz="1800" dirty="0" smtClean="0">
                <a:solidFill>
                  <a:schemeClr val="tx1"/>
                </a:solidFill>
              </a:rPr>
              <a:t> интеграция</a:t>
            </a:r>
            <a:r>
              <a:rPr lang="en-US" sz="1800" dirty="0" smtClean="0">
                <a:solidFill>
                  <a:schemeClr val="tx1"/>
                </a:solidFill>
              </a:rPr>
              <a:t> (integration)</a:t>
            </a:r>
            <a:r>
              <a:rPr lang="ru-RU" sz="1800" dirty="0" smtClean="0">
                <a:solidFill>
                  <a:schemeClr val="tx1"/>
                </a:solidFill>
              </a:rPr>
              <a:t> -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ru-RU" sz="1800" dirty="0" smtClean="0">
                <a:solidFill>
                  <a:schemeClr val="tx1"/>
                </a:solidFill>
              </a:rPr>
              <a:t>приведение потребностей детей с психическими и физическими нарушениями в соответствие с системой образования, остающейся в целом неизменной, не приспособленной для них;</a:t>
            </a:r>
          </a:p>
          <a:p>
            <a:pPr marL="0" indent="0"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ru-RU" sz="1800" dirty="0" smtClean="0">
                <a:solidFill>
                  <a:schemeClr val="tx1"/>
                </a:solidFill>
              </a:rPr>
              <a:t> инклюзия</a:t>
            </a:r>
            <a:r>
              <a:rPr lang="en-US" sz="1800" dirty="0" smtClean="0">
                <a:solidFill>
                  <a:schemeClr val="tx1"/>
                </a:solidFill>
              </a:rPr>
              <a:t>, </a:t>
            </a:r>
            <a:r>
              <a:rPr lang="ru-RU" sz="1800" dirty="0" smtClean="0">
                <a:solidFill>
                  <a:schemeClr val="tx1"/>
                </a:solidFill>
              </a:rPr>
              <a:t>т</a:t>
            </a:r>
            <a:r>
              <a:rPr lang="en-US" sz="1800" dirty="0" smtClean="0">
                <a:solidFill>
                  <a:schemeClr val="tx1"/>
                </a:solidFill>
              </a:rPr>
              <a:t>.</a:t>
            </a:r>
            <a:r>
              <a:rPr lang="ru-RU" sz="1800" dirty="0" smtClean="0">
                <a:solidFill>
                  <a:schemeClr val="tx1"/>
                </a:solidFill>
              </a:rPr>
              <a:t>е</a:t>
            </a:r>
            <a:r>
              <a:rPr lang="en-US" sz="1800" dirty="0" smtClean="0">
                <a:solidFill>
                  <a:schemeClr val="tx1"/>
                </a:solidFill>
              </a:rPr>
              <a:t>. </a:t>
            </a:r>
            <a:r>
              <a:rPr lang="ru-RU" sz="1800" dirty="0" smtClean="0">
                <a:solidFill>
                  <a:schemeClr val="tx1"/>
                </a:solidFill>
              </a:rPr>
              <a:t>включение</a:t>
            </a:r>
            <a:r>
              <a:rPr lang="en-US" sz="1800" dirty="0" smtClean="0">
                <a:solidFill>
                  <a:schemeClr val="tx1"/>
                </a:solidFill>
              </a:rPr>
              <a:t> (inclusion)</a:t>
            </a:r>
            <a:r>
              <a:rPr lang="ru-RU" sz="1800" dirty="0" smtClean="0">
                <a:solidFill>
                  <a:schemeClr val="tx1"/>
                </a:solidFill>
              </a:rPr>
              <a:t> - реформирование школ и перепланировка учебных помещений, чтобы они отвечали нуждам и потребностям всех детей без исключения. </a:t>
            </a:r>
            <a:endParaRPr lang="ru-RU" altLang="ru-RU" sz="1800" dirty="0" smtClean="0">
              <a:solidFill>
                <a:schemeClr val="tx1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6110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Заголовок 1"/>
          <p:cNvSpPr>
            <a:spLocks noGrp="1"/>
          </p:cNvSpPr>
          <p:nvPr>
            <p:ph type="title"/>
          </p:nvPr>
        </p:nvSpPr>
        <p:spPr>
          <a:xfrm>
            <a:off x="179388" y="115888"/>
            <a:ext cx="8785225" cy="1224880"/>
          </a:xfrm>
        </p:spPr>
        <p:txBody>
          <a:bodyPr>
            <a:normAutofit fontScale="90000"/>
          </a:bodyPr>
          <a:lstStyle/>
          <a:p>
            <a:pPr algn="r" eaLnBrk="1" hangingPunct="1"/>
            <a:r>
              <a:rPr lang="ru-RU" altLang="ru-RU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Министерство образования и науки Российской Федерации</a:t>
            </a:r>
            <a:br>
              <a:rPr lang="ru-RU" altLang="ru-RU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altLang="ru-RU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ФГАОУ ВПО «Северо-Кавказский федеральный университет»</a:t>
            </a:r>
            <a:br>
              <a:rPr lang="ru-RU" altLang="ru-RU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altLang="ru-RU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altLang="ru-RU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Образовательная политика при реализации права детей с ограниченными </a:t>
            </a:r>
            <a:b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возможностями здоровья и инвалидностью на образование за рубежом и в России </a:t>
            </a:r>
            <a:b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Вопрос 1. Изучение зарубежного опыта реализации концепции инклюзивного образования детей с ОВЗ и инвалидностью </a:t>
            </a:r>
            <a:r>
              <a:rPr lang="ru-RU" altLang="ru-RU" sz="1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altLang="ru-RU" sz="1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66" name="Объект 2"/>
          <p:cNvSpPr>
            <a:spLocks noGrp="1"/>
          </p:cNvSpPr>
          <p:nvPr>
            <p:ph sz="quarter" idx="13"/>
          </p:nvPr>
        </p:nvSpPr>
        <p:spPr>
          <a:xfrm>
            <a:off x="250825" y="1628799"/>
            <a:ext cx="6985000" cy="4824537"/>
          </a:xfrm>
        </p:spPr>
        <p:txBody>
          <a:bodyPr/>
          <a:lstStyle/>
          <a:p>
            <a:pPr marL="0" indent="0" algn="just" eaLnBrk="1" hangingPunct="1">
              <a:buNone/>
            </a:pPr>
            <a:r>
              <a:rPr lang="ru-RU" sz="1600" dirty="0" smtClean="0">
                <a:solidFill>
                  <a:schemeClr val="tx1"/>
                </a:solidFill>
              </a:rPr>
              <a:t>Международный опыт в области инклюзивного образования: </a:t>
            </a:r>
            <a:r>
              <a:rPr lang="ru-RU" sz="1600" dirty="0" smtClean="0">
                <a:solidFill>
                  <a:srgbClr val="FF0000"/>
                </a:solidFill>
              </a:rPr>
              <a:t>США </a:t>
            </a:r>
          </a:p>
          <a:p>
            <a:pPr marL="0" indent="0" algn="just" eaLnBrk="1" hangingPunct="1">
              <a:buFont typeface="Wingdings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</a:rPr>
              <a:t> в 1852 году в штате Массачусетс принят первый закон об обязательном обучении всех детей начальной школы - результат реформы прогрессивных американских педагогов Горация Манна и Генри </a:t>
            </a:r>
            <a:r>
              <a:rPr lang="ru-RU" sz="1600" dirty="0" err="1" smtClean="0">
                <a:solidFill>
                  <a:schemeClr val="tx1"/>
                </a:solidFill>
              </a:rPr>
              <a:t>Барнарда</a:t>
            </a:r>
            <a:r>
              <a:rPr lang="ru-RU" sz="1600" dirty="0" smtClean="0">
                <a:solidFill>
                  <a:schemeClr val="tx1"/>
                </a:solidFill>
              </a:rPr>
              <a:t>;</a:t>
            </a:r>
          </a:p>
          <a:p>
            <a:pPr marL="0" indent="0" algn="just" eaLnBrk="1" hangingPunct="1">
              <a:buFont typeface="Wingdings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</a:rPr>
              <a:t> к 1918 году законы об обязательном образовании всех детей приняты во всех штатах; </a:t>
            </a:r>
          </a:p>
          <a:p>
            <a:pPr marL="0" indent="0" algn="just" eaLnBrk="1" hangingPunct="1">
              <a:buFont typeface="Wingdings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</a:rPr>
              <a:t> в период 50-70-х г.г. прошлого столетия - формирование принципиально новой идеологии общества, сфокусированной на интеграции детей с ОВЗ в общество, совершенствование национальной системы специального образования; </a:t>
            </a:r>
          </a:p>
          <a:p>
            <a:pPr marL="0" indent="0" algn="just" eaLnBrk="1" hangingPunct="1">
              <a:buFont typeface="Wingdings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</a:rPr>
              <a:t> с 1970-х годов ведется разработка и внедрение пакета нормативных актов, способствующих расширению образовательных возможностей инвалидов. Закон 94-142 «Об образовании детей-инвалидов» поставил на правовую основу и регламентировал интеграционные процессы в образовании, обеспечил широкие права родителей детей с ОВЗ по сравнению с другими странами. </a:t>
            </a:r>
          </a:p>
          <a:p>
            <a:pPr marL="0" indent="0" algn="just" eaLnBrk="1" hangingPunct="1">
              <a:buNone/>
            </a:pPr>
            <a:endParaRPr lang="ru-RU" altLang="ru-RU" sz="1600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endParaRPr lang="ru-RU" altLang="ru-RU" sz="1500" dirty="0" smtClean="0">
              <a:solidFill>
                <a:schemeClr val="tx1"/>
              </a:solidFill>
              <a:cs typeface="Times New Roman" pitchFamily="18" charset="0"/>
            </a:endParaRPr>
          </a:p>
        </p:txBody>
      </p:sp>
      <p:pic>
        <p:nvPicPr>
          <p:cNvPr id="3074" name="Picture 2" descr="C:\Users\little_user\AppData\Local\Microsoft\Windows\Temporary Internet Files\Content.IE5\7ZTP83XA\651px-Slave_and_Free_States_before_the_American_Civil_War_2.svg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8902" y="5589240"/>
            <a:ext cx="1894152" cy="1175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7795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Заголовок 1"/>
          <p:cNvSpPr>
            <a:spLocks noGrp="1"/>
          </p:cNvSpPr>
          <p:nvPr>
            <p:ph type="title"/>
          </p:nvPr>
        </p:nvSpPr>
        <p:spPr>
          <a:xfrm>
            <a:off x="250825" y="117474"/>
            <a:ext cx="8785225" cy="1151285"/>
          </a:xfrm>
        </p:spPr>
        <p:txBody>
          <a:bodyPr>
            <a:normAutofit fontScale="90000"/>
          </a:bodyPr>
          <a:lstStyle/>
          <a:p>
            <a:pPr algn="r" eaLnBrk="1" hangingPunct="1"/>
            <a:r>
              <a:rPr lang="ru-RU" altLang="ru-RU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Министерство образования и науки Российской Федерации</a:t>
            </a:r>
            <a:br>
              <a:rPr lang="ru-RU" altLang="ru-RU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altLang="ru-RU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ФГАОУ ВПО «Северо-Кавказский федеральный университет»</a:t>
            </a:r>
            <a:br>
              <a:rPr lang="ru-RU" altLang="ru-RU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alt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alt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Образовательная политика при реализации права детей с ограниченными </a:t>
            </a:r>
            <a:b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возможностями здоровья и инвалидностью на образование за рубежом и в России </a:t>
            </a:r>
            <a:b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Вопрос 1. Изучение зарубежного опыта реализации концепции инклюзивного образования детей с ОВЗ и инвалидностью</a:t>
            </a:r>
            <a:endParaRPr lang="ru-RU" altLang="ru-RU" sz="1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0825" y="1556792"/>
            <a:ext cx="7204075" cy="4824536"/>
          </a:xfrm>
        </p:spPr>
        <p:txBody>
          <a:bodyPr rtlCol="0">
            <a:normAutofit/>
          </a:bodyPr>
          <a:lstStyle/>
          <a:p>
            <a:pPr marL="0" indent="0" eaLnBrk="1" hangingPunct="1">
              <a:buNone/>
            </a:pPr>
            <a:r>
              <a:rPr lang="ru-RU" sz="1600" dirty="0" smtClean="0">
                <a:solidFill>
                  <a:schemeClr val="tx1"/>
                </a:solidFill>
              </a:rPr>
              <a:t>       Международный опыт в области инклюзивного образования: </a:t>
            </a:r>
            <a:r>
              <a:rPr lang="ru-RU" sz="1600" dirty="0" smtClean="0">
                <a:solidFill>
                  <a:srgbClr val="FF0000"/>
                </a:solidFill>
              </a:rPr>
              <a:t>США</a:t>
            </a:r>
          </a:p>
          <a:p>
            <a:pPr marL="0" indent="450000" algn="just" eaLnBrk="1" hangingPunct="1">
              <a:buNone/>
            </a:pPr>
            <a:r>
              <a:rPr lang="ru-RU" sz="1600" dirty="0" smtClean="0">
                <a:solidFill>
                  <a:schemeClr val="tx1"/>
                </a:solidFill>
              </a:rPr>
              <a:t>С 2001 года образовательная политика на федеральном уровне регулируется документом «Ни один ребенок не останется вне закона» («</a:t>
            </a:r>
            <a:r>
              <a:rPr lang="ru-RU" sz="1600" dirty="0" err="1" smtClean="0">
                <a:solidFill>
                  <a:schemeClr val="tx1"/>
                </a:solidFill>
              </a:rPr>
              <a:t>No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  <a:r>
              <a:rPr lang="ru-RU" sz="1600" dirty="0" err="1" smtClean="0">
                <a:solidFill>
                  <a:schemeClr val="tx1"/>
                </a:solidFill>
              </a:rPr>
              <a:t>Child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  <a:r>
              <a:rPr lang="ru-RU" sz="1600" dirty="0" err="1" smtClean="0">
                <a:solidFill>
                  <a:schemeClr val="tx1"/>
                </a:solidFill>
              </a:rPr>
              <a:t>Left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  <a:r>
              <a:rPr lang="ru-RU" sz="1600" dirty="0" err="1" smtClean="0">
                <a:solidFill>
                  <a:schemeClr val="tx1"/>
                </a:solidFill>
              </a:rPr>
              <a:t>Behind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  <a:r>
              <a:rPr lang="ru-RU" sz="1600" dirty="0" err="1" smtClean="0">
                <a:solidFill>
                  <a:schemeClr val="tx1"/>
                </a:solidFill>
              </a:rPr>
              <a:t>Act</a:t>
            </a:r>
            <a:r>
              <a:rPr lang="ru-RU" sz="1600" dirty="0" smtClean="0">
                <a:solidFill>
                  <a:schemeClr val="tx1"/>
                </a:solidFill>
              </a:rPr>
              <a:t>» – NCLB). </a:t>
            </a:r>
          </a:p>
          <a:p>
            <a:pPr marL="0" indent="450000" algn="just" eaLnBrk="1" hangingPunct="1">
              <a:buNone/>
            </a:pPr>
            <a:r>
              <a:rPr lang="ru-RU" sz="1600" dirty="0" smtClean="0">
                <a:solidFill>
                  <a:schemeClr val="tx1"/>
                </a:solidFill>
              </a:rPr>
              <a:t>Требования закона: унификация образовательных учреждений, технологий обучения, высокая «эффективность» обучения, к 2014 году соответствие успеваемости всех без исключения школьников образовательным стандартам, достижение стандартизированных показателей успеваемости («</a:t>
            </a:r>
            <a:r>
              <a:rPr lang="ru-RU" sz="1600" dirty="0" err="1" smtClean="0">
                <a:solidFill>
                  <a:schemeClr val="tx1"/>
                </a:solidFill>
              </a:rPr>
              <a:t>макдоналдизация</a:t>
            </a:r>
            <a:r>
              <a:rPr lang="ru-RU" sz="1600" dirty="0" smtClean="0">
                <a:solidFill>
                  <a:schemeClr val="tx1"/>
                </a:solidFill>
              </a:rPr>
              <a:t>» общества).</a:t>
            </a:r>
          </a:p>
          <a:p>
            <a:pPr marL="0" indent="450000" algn="just" eaLnBrk="1" hangingPunct="1">
              <a:buNone/>
            </a:pPr>
            <a:r>
              <a:rPr lang="ru-RU" sz="1600" dirty="0" smtClean="0">
                <a:solidFill>
                  <a:schemeClr val="tx1"/>
                </a:solidFill>
              </a:rPr>
              <a:t>Проблемы современного образования (исследователи Чикагского университета):</a:t>
            </a:r>
          </a:p>
          <a:p>
            <a:pPr marL="0" indent="450000" algn="just" eaLnBrk="1" hangingPunct="1">
              <a:buNone/>
            </a:pPr>
            <a:r>
              <a:rPr lang="ru-RU" sz="1600" dirty="0" smtClean="0">
                <a:solidFill>
                  <a:schemeClr val="tx1"/>
                </a:solidFill>
              </a:rPr>
              <a:t>В условиях «погони» за формальными достижениями (рейтингом, баллами, бонусами) закономерно снижается познавательная мотивация, повышается нездоровая конкуренция, растет формализм и утилитаризм в оценке результатов обучения, повышается тревожность. 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endParaRPr lang="ru-RU" altLang="ru-RU" sz="1500" dirty="0" smtClean="0">
              <a:solidFill>
                <a:schemeClr val="tx1"/>
              </a:solidFill>
              <a:cs typeface="Times New Roman" pitchFamily="18" charset="0"/>
            </a:endParaRPr>
          </a:p>
        </p:txBody>
      </p:sp>
      <p:pic>
        <p:nvPicPr>
          <p:cNvPr id="4" name="Picture 2" descr="C:\Users\little_user\AppData\Local\Microsoft\Windows\Temporary Internet Files\Content.IE5\7ZTP83XA\651px-Slave_and_Free_States_before_the_American_Civil_War_2.svg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8902" y="5589240"/>
            <a:ext cx="1894152" cy="1175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8722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179388" y="333375"/>
            <a:ext cx="7275512" cy="36988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12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2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altLang="ru-RU" sz="1200" b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5" name="Объект 2"/>
          <p:cNvSpPr>
            <a:spLocks noGrp="1"/>
          </p:cNvSpPr>
          <p:nvPr>
            <p:ph sz="quarter" idx="13"/>
          </p:nvPr>
        </p:nvSpPr>
        <p:spPr>
          <a:xfrm>
            <a:off x="250825" y="1556792"/>
            <a:ext cx="7204075" cy="5040858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ru-RU" dirty="0" smtClean="0"/>
              <a:t>      </a:t>
            </a:r>
            <a:r>
              <a:rPr lang="ru-RU" sz="1600" dirty="0" smtClean="0">
                <a:solidFill>
                  <a:schemeClr val="tx1"/>
                </a:solidFill>
              </a:rPr>
              <a:t>Международный опыт в области инклюзивного образования: </a:t>
            </a:r>
            <a:r>
              <a:rPr lang="ru-RU" sz="1600" dirty="0" smtClean="0">
                <a:solidFill>
                  <a:srgbClr val="FF0000"/>
                </a:solidFill>
              </a:rPr>
              <a:t>Англия</a:t>
            </a:r>
          </a:p>
          <a:p>
            <a:pPr marL="0" indent="450000" algn="just" eaLnBrk="1" hangingPunct="1">
              <a:spcBef>
                <a:spcPts val="0"/>
              </a:spcBef>
              <a:buNone/>
            </a:pPr>
            <a:r>
              <a:rPr lang="ru-RU" sz="1600" dirty="0" smtClean="0">
                <a:solidFill>
                  <a:schemeClr val="tx1"/>
                </a:solidFill>
              </a:rPr>
              <a:t>Организация взаимодействия различных служб, принимающих участие в обеспечении поддержки детей с особыми образовательными потребностями (медицинских и коррекционных образовательных учреждений).</a:t>
            </a:r>
          </a:p>
          <a:p>
            <a:pPr marL="0" indent="450000" algn="just" eaLnBrk="1" hangingPunct="1">
              <a:spcBef>
                <a:spcPts val="0"/>
              </a:spcBef>
              <a:buNone/>
            </a:pPr>
            <a:r>
              <a:rPr lang="ru-RU" sz="1600" dirty="0" smtClean="0">
                <a:solidFill>
                  <a:schemeClr val="tx1"/>
                </a:solidFill>
              </a:rPr>
              <a:t>«Каждый ребенок важен (</a:t>
            </a:r>
            <a:r>
              <a:rPr lang="ru-RU" sz="1600" dirty="0" err="1" smtClean="0">
                <a:solidFill>
                  <a:schemeClr val="tx1"/>
                </a:solidFill>
              </a:rPr>
              <a:t>Every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  <a:r>
              <a:rPr lang="ru-RU" sz="1600" dirty="0" err="1" smtClean="0">
                <a:solidFill>
                  <a:schemeClr val="tx1"/>
                </a:solidFill>
              </a:rPr>
              <a:t>Child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  <a:r>
              <a:rPr lang="ru-RU" sz="1600" dirty="0" err="1" smtClean="0">
                <a:solidFill>
                  <a:schemeClr val="tx1"/>
                </a:solidFill>
              </a:rPr>
              <a:t>Matters</a:t>
            </a:r>
            <a:r>
              <a:rPr lang="ru-RU" sz="1600" dirty="0" smtClean="0">
                <a:solidFill>
                  <a:schemeClr val="tx1"/>
                </a:solidFill>
              </a:rPr>
              <a:t>) (2003) и «Убрать барьеры на пути к успешной учебе» (</a:t>
            </a:r>
            <a:r>
              <a:rPr lang="ru-RU" sz="1600" dirty="0" err="1" smtClean="0">
                <a:solidFill>
                  <a:schemeClr val="tx1"/>
                </a:solidFill>
              </a:rPr>
              <a:t>Removing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  <a:r>
              <a:rPr lang="ru-RU" sz="1600" dirty="0" err="1" smtClean="0">
                <a:solidFill>
                  <a:schemeClr val="tx1"/>
                </a:solidFill>
              </a:rPr>
              <a:t>Barriers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  <a:r>
              <a:rPr lang="ru-RU" sz="1600" dirty="0" err="1" smtClean="0">
                <a:solidFill>
                  <a:schemeClr val="tx1"/>
                </a:solidFill>
              </a:rPr>
              <a:t>to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  <a:r>
              <a:rPr lang="ru-RU" sz="1600" dirty="0" err="1" smtClean="0">
                <a:solidFill>
                  <a:schemeClr val="tx1"/>
                </a:solidFill>
              </a:rPr>
              <a:t>Achievement</a:t>
            </a:r>
            <a:r>
              <a:rPr lang="ru-RU" sz="1600" dirty="0" smtClean="0">
                <a:solidFill>
                  <a:schemeClr val="tx1"/>
                </a:solidFill>
              </a:rPr>
              <a:t>. </a:t>
            </a:r>
            <a:r>
              <a:rPr lang="ru-RU" sz="1600" dirty="0" err="1" smtClean="0">
                <a:solidFill>
                  <a:schemeClr val="tx1"/>
                </a:solidFill>
              </a:rPr>
              <a:t>The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  <a:r>
              <a:rPr lang="ru-RU" sz="1600" dirty="0" err="1" smtClean="0">
                <a:solidFill>
                  <a:schemeClr val="tx1"/>
                </a:solidFill>
              </a:rPr>
              <a:t>Government’s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  <a:r>
              <a:rPr lang="ru-RU" sz="1600" dirty="0" err="1" smtClean="0">
                <a:solidFill>
                  <a:schemeClr val="tx1"/>
                </a:solidFill>
              </a:rPr>
              <a:t>Strategy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  <a:r>
              <a:rPr lang="ru-RU" sz="1600" dirty="0" err="1" smtClean="0">
                <a:solidFill>
                  <a:schemeClr val="tx1"/>
                </a:solidFill>
              </a:rPr>
              <a:t>for</a:t>
            </a:r>
            <a:r>
              <a:rPr lang="ru-RU" sz="1600" dirty="0" smtClean="0">
                <a:solidFill>
                  <a:schemeClr val="tx1"/>
                </a:solidFill>
              </a:rPr>
              <a:t> SEN) - документы регламентируют межведомственное взаимодействие при проведении обследования состояния и возможностей детей разными ведомствами, а также направлены на обеспечение безопасности детей и организацию поддержки.</a:t>
            </a:r>
          </a:p>
          <a:p>
            <a:pPr marL="0" indent="450000" algn="just" eaLnBrk="1" hangingPunct="1">
              <a:spcBef>
                <a:spcPts val="0"/>
              </a:spcBef>
              <a:buNone/>
            </a:pPr>
            <a:r>
              <a:rPr lang="ru-RU" sz="1600" dirty="0" smtClean="0">
                <a:solidFill>
                  <a:schemeClr val="tx1"/>
                </a:solidFill>
              </a:rPr>
              <a:t>Английские педагоги R. </a:t>
            </a:r>
            <a:r>
              <a:rPr lang="ru-RU" sz="1600" dirty="0" err="1" smtClean="0">
                <a:solidFill>
                  <a:schemeClr val="tx1"/>
                </a:solidFill>
              </a:rPr>
              <a:t>Bond</a:t>
            </a:r>
            <a:r>
              <a:rPr lang="ru-RU" sz="1600" dirty="0" smtClean="0">
                <a:solidFill>
                  <a:schemeClr val="tx1"/>
                </a:solidFill>
              </a:rPr>
              <a:t> и E. </a:t>
            </a:r>
            <a:r>
              <a:rPr lang="ru-RU" sz="1600" dirty="0" err="1" smtClean="0">
                <a:solidFill>
                  <a:schemeClr val="tx1"/>
                </a:solidFill>
              </a:rPr>
              <a:t>Castagnera</a:t>
            </a:r>
            <a:r>
              <a:rPr lang="ru-RU" sz="1600" dirty="0" smtClean="0">
                <a:solidFill>
                  <a:schemeClr val="tx1"/>
                </a:solidFill>
              </a:rPr>
              <a:t> представили стратегии сопровождения класса и рекомендации по осуществлению </a:t>
            </a:r>
            <a:r>
              <a:rPr lang="ru-RU" sz="1600" dirty="0" err="1" smtClean="0">
                <a:solidFill>
                  <a:schemeClr val="tx1"/>
                </a:solidFill>
              </a:rPr>
              <a:t>тьюторства</a:t>
            </a:r>
            <a:r>
              <a:rPr lang="ru-RU" sz="1600" dirty="0" smtClean="0">
                <a:solidFill>
                  <a:schemeClr val="tx1"/>
                </a:solidFill>
              </a:rPr>
              <a:t> над сверстниками детей с ОВЗ:</a:t>
            </a:r>
          </a:p>
          <a:p>
            <a:pPr marL="0" indent="0" algn="just" eaLnBrk="1" hangingPunct="1">
              <a:spcBef>
                <a:spcPts val="0"/>
              </a:spcBef>
              <a:buFont typeface="Wingdings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</a:rPr>
              <a:t> «</a:t>
            </a:r>
            <a:r>
              <a:rPr lang="ru-RU" sz="1600" dirty="0" err="1" smtClean="0">
                <a:solidFill>
                  <a:schemeClr val="tx1"/>
                </a:solidFill>
              </a:rPr>
              <a:t>Тьюторство</a:t>
            </a:r>
            <a:r>
              <a:rPr lang="ru-RU" sz="1600" dirty="0" smtClean="0">
                <a:solidFill>
                  <a:schemeClr val="tx1"/>
                </a:solidFill>
              </a:rPr>
              <a:t> над классом» (</a:t>
            </a:r>
            <a:r>
              <a:rPr lang="ru-RU" sz="1600" dirty="0" err="1" smtClean="0">
                <a:solidFill>
                  <a:schemeClr val="tx1"/>
                </a:solidFill>
              </a:rPr>
              <a:t>Class-Wide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  <a:r>
              <a:rPr lang="ru-RU" sz="1600" dirty="0" err="1" smtClean="0">
                <a:solidFill>
                  <a:schemeClr val="tx1"/>
                </a:solidFill>
              </a:rPr>
              <a:t>Peer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  <a:r>
              <a:rPr lang="ru-RU" sz="1600" dirty="0" err="1" smtClean="0">
                <a:solidFill>
                  <a:schemeClr val="tx1"/>
                </a:solidFill>
              </a:rPr>
              <a:t>Tutoring</a:t>
            </a:r>
            <a:r>
              <a:rPr lang="ru-RU" sz="1600" dirty="0" smtClean="0">
                <a:solidFill>
                  <a:schemeClr val="tx1"/>
                </a:solidFill>
              </a:rPr>
              <a:t>, CWPT) - каждый учащийся класса может временно стать </a:t>
            </a:r>
            <a:r>
              <a:rPr lang="ru-RU" sz="1600" dirty="0" err="1" smtClean="0">
                <a:solidFill>
                  <a:schemeClr val="tx1"/>
                </a:solidFill>
              </a:rPr>
              <a:t>тьютором</a:t>
            </a:r>
            <a:r>
              <a:rPr lang="ru-RU" sz="1600" dirty="0" smtClean="0">
                <a:solidFill>
                  <a:schemeClr val="tx1"/>
                </a:solidFill>
              </a:rPr>
              <a:t>;</a:t>
            </a:r>
          </a:p>
          <a:p>
            <a:pPr marL="0" indent="0" algn="just" eaLnBrk="1" hangingPunct="1">
              <a:spcBef>
                <a:spcPts val="0"/>
              </a:spcBef>
              <a:buFont typeface="Wingdings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</a:rPr>
              <a:t> </a:t>
            </a:r>
            <a:r>
              <a:rPr lang="ru-RU" sz="1600" dirty="0" err="1" smtClean="0">
                <a:solidFill>
                  <a:schemeClr val="tx1"/>
                </a:solidFill>
              </a:rPr>
              <a:t>Кросс-возрастное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  <a:r>
              <a:rPr lang="ru-RU" sz="1600" dirty="0" err="1" smtClean="0">
                <a:solidFill>
                  <a:schemeClr val="tx1"/>
                </a:solidFill>
              </a:rPr>
              <a:t>тьюторство</a:t>
            </a:r>
            <a:r>
              <a:rPr lang="ru-RU" sz="1600" dirty="0" smtClean="0">
                <a:solidFill>
                  <a:schemeClr val="tx1"/>
                </a:solidFill>
              </a:rPr>
              <a:t> - роль наставника отдается старшему по возрасту учащемуся. </a:t>
            </a:r>
            <a:endParaRPr lang="ru-RU" altLang="ru-RU" sz="1600" dirty="0" smtClean="0">
              <a:solidFill>
                <a:schemeClr val="tx1"/>
              </a:solidFill>
            </a:endParaRPr>
          </a:p>
        </p:txBody>
      </p:sp>
      <p:sp>
        <p:nvSpPr>
          <p:cNvPr id="13316" name="Заголовок 1"/>
          <p:cNvSpPr txBox="1">
            <a:spLocks/>
          </p:cNvSpPr>
          <p:nvPr/>
        </p:nvSpPr>
        <p:spPr bwMode="auto">
          <a:xfrm>
            <a:off x="179388" y="115888"/>
            <a:ext cx="8640762" cy="1152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defTabSz="457200" eaLnBrk="1" hangingPunct="1"/>
            <a:r>
              <a:rPr lang="ru-RU" altLang="ru-RU" sz="1000" b="1" dirty="0">
                <a:latin typeface="Arial" pitchFamily="34" charset="0"/>
                <a:cs typeface="Arial" pitchFamily="34" charset="0"/>
              </a:rPr>
              <a:t>Министерство образования и науки Российской Федерации</a:t>
            </a:r>
            <a:br>
              <a:rPr lang="ru-RU" altLang="ru-RU" sz="1000" b="1" dirty="0">
                <a:latin typeface="Arial" pitchFamily="34" charset="0"/>
                <a:cs typeface="Arial" pitchFamily="34" charset="0"/>
              </a:rPr>
            </a:br>
            <a:r>
              <a:rPr lang="ru-RU" altLang="ru-RU" sz="1000" b="1" dirty="0">
                <a:latin typeface="Arial" pitchFamily="34" charset="0"/>
                <a:cs typeface="Arial" pitchFamily="34" charset="0"/>
              </a:rPr>
              <a:t>ФГАОУ ВПО «Северо-Кавказский федеральный университет»</a:t>
            </a:r>
            <a:br>
              <a:rPr lang="ru-RU" altLang="ru-RU" sz="1000" b="1" dirty="0">
                <a:latin typeface="Arial" pitchFamily="34" charset="0"/>
                <a:cs typeface="Arial" pitchFamily="34" charset="0"/>
              </a:rPr>
            </a:br>
            <a:r>
              <a:rPr lang="ru-RU" altLang="ru-RU" sz="1000" b="1" dirty="0" smtClean="0">
                <a:solidFill>
                  <a:schemeClr val="tx1"/>
                </a:solidFill>
                <a:cs typeface="Times New Roman" pitchFamily="18" charset="0"/>
              </a:rPr>
              <a:t/>
            </a:r>
            <a:br>
              <a:rPr lang="ru-RU" altLang="ru-RU" sz="1000" b="1" dirty="0" smtClean="0">
                <a:solidFill>
                  <a:schemeClr val="tx1"/>
                </a:solidFill>
                <a:cs typeface="Times New Roman" pitchFamily="18" charset="0"/>
              </a:rPr>
            </a:br>
            <a:r>
              <a:rPr lang="ru-RU" sz="1000" b="1" dirty="0" smtClean="0">
                <a:solidFill>
                  <a:schemeClr val="tx1"/>
                </a:solidFill>
              </a:rPr>
              <a:t> Образовательная политика при реализации права детей с ограниченными </a:t>
            </a:r>
            <a:br>
              <a:rPr lang="ru-RU" sz="1000" b="1" dirty="0" smtClean="0">
                <a:solidFill>
                  <a:schemeClr val="tx1"/>
                </a:solidFill>
              </a:rPr>
            </a:br>
            <a:r>
              <a:rPr lang="ru-RU" sz="1000" b="1" dirty="0" smtClean="0">
                <a:solidFill>
                  <a:schemeClr val="tx1"/>
                </a:solidFill>
              </a:rPr>
              <a:t>возможностями здоровья и инвалидностью на образование за рубежом и в России </a:t>
            </a:r>
            <a:br>
              <a:rPr lang="ru-RU" sz="1000" b="1" dirty="0" smtClean="0">
                <a:solidFill>
                  <a:schemeClr val="tx1"/>
                </a:solidFill>
              </a:rPr>
            </a:br>
            <a:r>
              <a:rPr lang="ru-RU" sz="1000" b="1" dirty="0" smtClean="0">
                <a:solidFill>
                  <a:schemeClr val="tx1"/>
                </a:solidFill>
              </a:rPr>
              <a:t/>
            </a:r>
            <a:br>
              <a:rPr lang="ru-RU" sz="1000" b="1" dirty="0" smtClean="0">
                <a:solidFill>
                  <a:schemeClr val="tx1"/>
                </a:solidFill>
              </a:rPr>
            </a:br>
            <a:r>
              <a:rPr lang="ru-RU" sz="1000" b="1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Вопрос 1. </a:t>
            </a:r>
            <a:r>
              <a:rPr lang="ru-RU" sz="1000" b="1" dirty="0" smtClean="0"/>
              <a:t>Изучение зарубежного опыта реализации концепции инклюзивного образования детей с ОВЗ и инвалидностью</a:t>
            </a:r>
            <a:endParaRPr lang="ru-RU" altLang="ru-RU" sz="1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3" name="Picture 7" descr="C:\Users\little_user\AppData\Local\Microsoft\Windows\Temporary Internet Files\Content.IE5\EXHHN5JJ\300px-Map_of_England_within_the_United_Kingdom.svg[1]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693" y="4149080"/>
            <a:ext cx="1579530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4509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3418</TotalTime>
  <Words>3659</Words>
  <Application>Microsoft Office PowerPoint</Application>
  <PresentationFormat>Экран (4:3)</PresentationFormat>
  <Paragraphs>237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28</vt:i4>
      </vt:variant>
    </vt:vector>
  </HeadingPairs>
  <TitlesOfParts>
    <vt:vector size="30" baseType="lpstr">
      <vt:lpstr>Тема Office</vt:lpstr>
      <vt:lpstr>Воздушный поток</vt:lpstr>
      <vt:lpstr>МИНИСТЕРСТВО ОБРАЗОВАНИЯ И НАУКИ РОССИЙСКОЙ ФЕДЕРАЦИИ  СЕВЕРО-КАВКАЗСКИЙ ФЕДЕРАЛЬНЫЙ УНИВЕРСИТЕТ КУРСЫ ПОВЫШЕНИЯ КВАЛИФИКАЦИИ</vt:lpstr>
      <vt:lpstr>Министерство образования и науки Российской Федерации ФГАОУ ВПО «Северо-Кавказский федеральный университет»   Образовательная политика при реализации права детей с ограниченными  возможностями здоровья и инвалидностью на образование за рубежом и в России    </vt:lpstr>
      <vt:lpstr>Министерство образования и науки Российской Федерации ФГАОУ ВПО «Северо-Кавказский федеральный университет»   Образовательная политика при реализации права детей с ограниченными  возможностями здоровья и инвалидностью на образование за рубежом и в России   Вопрос 1. Изучение зарубежного опыта реализации концепции инклюзивного образования детей с ОВЗ и инвалидностью   </vt:lpstr>
      <vt:lpstr>Министерство образования и науки Российской Федерации ФГАОУ ВПО «Северо-Кавказский федеральный университет»   Образовательная политика при реализации права детей с ограниченными  возможностями здоровья и инвалидностью на образование за рубежом и в России   Вопрос 1. Изучение зарубежного опыта реализации концепции инклюзивного образования детей с ОВЗ и инвалидностью  </vt:lpstr>
      <vt:lpstr>Министерство образования и науки Российской Федерации ФГАОУ ВПО «Северо-Кавказский федеральный университет»   Образовательная политика при реализации права детей с ограниченными  возможностями здоровья и инвалидностью на образование за рубежом и в России   Вопрос 1. Изучение зарубежного опыта реализации концепции инклюзивного образования детей с ОВЗ и инвалидностью  </vt:lpstr>
      <vt:lpstr>Министерство образования и науки Российской Федерации ФГАОУ ВПО «Северо-Кавказский федеральный университет»   Образовательная политика при реализации права детей с ограниченными  возможностями здоровья и инвалидностью на образование за рубежом и в России   Вопрос 1. Изучение зарубежного опыта реализации концепции инклюзивного образования детей с ОВЗ и инвалидностью  </vt:lpstr>
      <vt:lpstr>Министерство образования и науки Российской Федерации ФГАОУ ВПО «Северо-Кавказский федеральный университет»   Образовательная политика при реализации права детей с ограниченными  возможностями здоровья и инвалидностью на образование за рубежом и в России   Вопрос 1. Изучение зарубежного опыта реализации концепции инклюзивного образования детей с ОВЗ и инвалидностью  </vt:lpstr>
      <vt:lpstr>Министерство образования и науки Российской Федерации ФГАОУ ВПО «Северо-Кавказский федеральный университет»   Образовательная политика при реализации права детей с ограниченными  возможностями здоровья и инвалидностью на образование за рубежом и в России   Вопрос 1. Изучение зарубежного опыта реализации концепции инклюзивного образования детей с ОВЗ и инвалидностью</vt:lpstr>
      <vt:lpstr> </vt:lpstr>
      <vt:lpstr> </vt:lpstr>
      <vt:lpstr>  </vt:lpstr>
      <vt:lpstr>  </vt:lpstr>
      <vt:lpstr>  </vt:lpstr>
      <vt:lpstr>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Ирина Бочковская</dc:creator>
  <cp:lastModifiedBy>Ирина Бочковская</cp:lastModifiedBy>
  <cp:revision>217</cp:revision>
  <cp:lastPrinted>2014-12-16T17:39:26Z</cp:lastPrinted>
  <dcterms:modified xsi:type="dcterms:W3CDTF">2015-09-03T13:53:52Z</dcterms:modified>
</cp:coreProperties>
</file>